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78"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096e4becaa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096e4becaa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096e4becaa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096e4beca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096e4becaa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096e4beca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096e4becaa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096e4beca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096e4becaa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096e4beca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096e4becaa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096e4becaa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096e4becaa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096e4becaa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096e4becaa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096e4becaa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096e4becaa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096e4becaa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096e4becaa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096e4becaa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096e4beca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96e4bec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096e4becaa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096e4becaa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096e4becaa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096e4becaa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096e4becaa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096e4beca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096e4beca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096e4beca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096e4becaa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096e4bec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096e4becaa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096e4beca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096e4becaa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096e4beca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096e4becaa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096e4beca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096e4becaa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096e4beca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096e4becaa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096e4becaa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gif"/></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AQHKqiJbzF0"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www.youtube.com/watch?v=p3Oy4lodZU4"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lvl="0"/>
            <a:r>
              <a:rPr lang="en" sz="3600" b="1" dirty="0">
                <a:latin typeface="Times New Roman" panose="02020603050405020304" pitchFamily="18" charset="0"/>
                <a:cs typeface="Times New Roman" panose="02020603050405020304" pitchFamily="18" charset="0"/>
              </a:rPr>
              <a:t>UNIT-I </a:t>
            </a:r>
            <a:r>
              <a:rPr lang="en-US" sz="3600" b="1" dirty="0">
                <a:latin typeface="Times New Roman" panose="02020603050405020304" pitchFamily="18" charset="0"/>
                <a:cs typeface="Times New Roman" panose="02020603050405020304" pitchFamily="18" charset="0"/>
              </a:rPr>
              <a:t>ASSISTIVE TECHNOLOGY FOR COMMUNICATION</a:t>
            </a:r>
            <a:endParaRPr sz="3600" b="1" dirty="0">
              <a:latin typeface="Times New Roman" panose="02020603050405020304" pitchFamily="18" charset="0"/>
              <a:cs typeface="Times New Roman" panose="02020603050405020304" pitchFamily="18" charset="0"/>
            </a:endParaRPr>
          </a:p>
        </p:txBody>
      </p:sp>
      <p:sp>
        <p:nvSpPr>
          <p:cNvPr id="55" name="Google Shape;55;p13"/>
          <p:cNvSpPr txBox="1">
            <a:spLocks noGrp="1"/>
          </p:cNvSpPr>
          <p:nvPr>
            <p:ph type="subTitle" idx="1"/>
          </p:nvPr>
        </p:nvSpPr>
        <p:spPr>
          <a:xfrm>
            <a:off x="4271650" y="3094750"/>
            <a:ext cx="4701600" cy="1504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latin typeface="Times New Roman"/>
                <a:ea typeface="Times New Roman"/>
                <a:cs typeface="Times New Roman"/>
                <a:sym typeface="Times New Roman"/>
              </a:rPr>
              <a:t>Prepared by</a:t>
            </a:r>
            <a:endParaRPr dirty="0">
              <a:latin typeface="Times New Roman"/>
              <a:ea typeface="Times New Roman"/>
              <a:cs typeface="Times New Roman"/>
              <a:sym typeface="Times New Roman"/>
            </a:endParaRPr>
          </a:p>
          <a:p>
            <a:pPr marL="0" lvl="0" indent="0" algn="ctr" rtl="0">
              <a:spcBef>
                <a:spcPts val="0"/>
              </a:spcBef>
              <a:spcAft>
                <a:spcPts val="0"/>
              </a:spcAft>
              <a:buNone/>
            </a:pPr>
            <a:r>
              <a:rPr lang="en" dirty="0">
                <a:latin typeface="Times New Roman"/>
                <a:ea typeface="Times New Roman"/>
                <a:cs typeface="Times New Roman"/>
                <a:sym typeface="Times New Roman"/>
              </a:rPr>
              <a:t>M</a:t>
            </a:r>
            <a:r>
              <a:rPr lang="en-US" dirty="0" err="1">
                <a:latin typeface="Times New Roman"/>
                <a:ea typeface="Times New Roman"/>
                <a:cs typeface="Times New Roman"/>
                <a:sym typeface="Times New Roman"/>
              </a:rPr>
              <a:t>s.G.Sudhanthira</a:t>
            </a:r>
            <a:r>
              <a:rPr lang="en" dirty="0">
                <a:latin typeface="Times New Roman"/>
                <a:ea typeface="Times New Roman"/>
                <a:cs typeface="Times New Roman"/>
                <a:sym typeface="Times New Roman"/>
              </a:rPr>
              <a:t> (AP/BME)</a:t>
            </a:r>
            <a:endParaRPr dirty="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195975" y="87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Audiogram</a:t>
            </a:r>
            <a:endParaRPr/>
          </a:p>
        </p:txBody>
      </p:sp>
      <p:sp>
        <p:nvSpPr>
          <p:cNvPr id="110" name="Google Shape;110;p21"/>
          <p:cNvSpPr txBox="1">
            <a:spLocks noGrp="1"/>
          </p:cNvSpPr>
          <p:nvPr>
            <p:ph type="body" idx="1"/>
          </p:nvPr>
        </p:nvSpPr>
        <p:spPr>
          <a:xfrm>
            <a:off x="269625" y="605525"/>
            <a:ext cx="8520600" cy="3416400"/>
          </a:xfrm>
          <a:prstGeom prst="rect">
            <a:avLst/>
          </a:prstGeom>
        </p:spPr>
        <p:txBody>
          <a:bodyPr spcFirstLastPara="1" wrap="square" lIns="91425" tIns="91425" rIns="91425" bIns="91425" anchor="t" anchorCtr="0">
            <a:normAutofit/>
          </a:bodyPr>
          <a:lstStyle/>
          <a:p>
            <a:pPr marL="0" lvl="0" indent="0" algn="just" rtl="0">
              <a:spcBef>
                <a:spcPts val="1200"/>
              </a:spcBef>
              <a:spcAft>
                <a:spcPts val="0"/>
              </a:spcAft>
              <a:buNone/>
            </a:pPr>
            <a:r>
              <a:rPr lang="en" sz="1300" b="1">
                <a:solidFill>
                  <a:schemeClr val="dk1"/>
                </a:solidFill>
                <a:latin typeface="Times New Roman"/>
                <a:ea typeface="Times New Roman"/>
                <a:cs typeface="Times New Roman"/>
                <a:sym typeface="Times New Roman"/>
              </a:rPr>
              <a:t>Types of Sounds Tested</a:t>
            </a:r>
            <a:endParaRPr sz="1300" b="1">
              <a:solidFill>
                <a:schemeClr val="dk1"/>
              </a:solidFill>
              <a:latin typeface="Times New Roman"/>
              <a:ea typeface="Times New Roman"/>
              <a:cs typeface="Times New Roman"/>
              <a:sym typeface="Times New Roman"/>
            </a:endParaRPr>
          </a:p>
          <a:p>
            <a:pPr marL="571500" lvl="0" indent="0" algn="just" rtl="0">
              <a:spcBef>
                <a:spcPts val="1200"/>
              </a:spcBef>
              <a:spcAft>
                <a:spcPts val="0"/>
              </a:spcAft>
              <a:buNone/>
            </a:pPr>
            <a:r>
              <a:rPr lang="en" sz="1300">
                <a:solidFill>
                  <a:schemeClr val="dk1"/>
                </a:solidFill>
                <a:latin typeface="Times New Roman"/>
                <a:ea typeface="Times New Roman"/>
                <a:cs typeface="Times New Roman"/>
                <a:sym typeface="Times New Roman"/>
              </a:rPr>
              <a:t>1.     </a:t>
            </a:r>
            <a:r>
              <a:rPr lang="en" sz="1300" b="1">
                <a:solidFill>
                  <a:schemeClr val="dk1"/>
                </a:solidFill>
                <a:latin typeface="Times New Roman"/>
                <a:ea typeface="Times New Roman"/>
                <a:cs typeface="Times New Roman"/>
                <a:sym typeface="Times New Roman"/>
              </a:rPr>
              <a:t>Pure Tones</a:t>
            </a:r>
            <a:r>
              <a:rPr lang="en" sz="1300">
                <a:solidFill>
                  <a:schemeClr val="dk1"/>
                </a:solidFill>
                <a:latin typeface="Times New Roman"/>
                <a:ea typeface="Times New Roman"/>
                <a:cs typeface="Times New Roman"/>
                <a:sym typeface="Times New Roman"/>
              </a:rPr>
              <a:t>: These are simple sound waves played at various frequencies, which help to identify the threshold of hearing at different pitches. Common frequencies tested range from </a:t>
            </a:r>
            <a:r>
              <a:rPr lang="en" sz="1300" b="1">
                <a:solidFill>
                  <a:schemeClr val="dk1"/>
                </a:solidFill>
                <a:latin typeface="Times New Roman"/>
                <a:ea typeface="Times New Roman"/>
                <a:cs typeface="Times New Roman"/>
                <a:sym typeface="Times New Roman"/>
              </a:rPr>
              <a:t>125 Hz to 8,000 Hz</a:t>
            </a:r>
            <a:r>
              <a:rPr lang="en" sz="1300">
                <a:solidFill>
                  <a:schemeClr val="dk1"/>
                </a:solidFill>
                <a:latin typeface="Times New Roman"/>
                <a:ea typeface="Times New Roman"/>
                <a:cs typeface="Times New Roman"/>
                <a:sym typeface="Times New Roman"/>
              </a:rPr>
              <a:t>.</a:t>
            </a:r>
            <a:endParaRPr sz="1300">
              <a:solidFill>
                <a:schemeClr val="dk1"/>
              </a:solidFill>
              <a:latin typeface="Times New Roman"/>
              <a:ea typeface="Times New Roman"/>
              <a:cs typeface="Times New Roman"/>
              <a:sym typeface="Times New Roman"/>
            </a:endParaRPr>
          </a:p>
          <a:p>
            <a:pPr marL="571500" lvl="0" indent="0" algn="just" rtl="0">
              <a:spcBef>
                <a:spcPts val="1200"/>
              </a:spcBef>
              <a:spcAft>
                <a:spcPts val="0"/>
              </a:spcAft>
              <a:buNone/>
            </a:pPr>
            <a:r>
              <a:rPr lang="en" sz="1300">
                <a:solidFill>
                  <a:schemeClr val="dk1"/>
                </a:solidFill>
                <a:latin typeface="Times New Roman"/>
                <a:ea typeface="Times New Roman"/>
                <a:cs typeface="Times New Roman"/>
                <a:sym typeface="Times New Roman"/>
              </a:rPr>
              <a:t>2.     </a:t>
            </a:r>
            <a:r>
              <a:rPr lang="en" sz="1300" b="1">
                <a:solidFill>
                  <a:schemeClr val="dk1"/>
                </a:solidFill>
                <a:latin typeface="Times New Roman"/>
                <a:ea typeface="Times New Roman"/>
                <a:cs typeface="Times New Roman"/>
                <a:sym typeface="Times New Roman"/>
              </a:rPr>
              <a:t>Air Conduction</a:t>
            </a:r>
            <a:r>
              <a:rPr lang="en" sz="1300">
                <a:solidFill>
                  <a:schemeClr val="dk1"/>
                </a:solidFill>
                <a:latin typeface="Times New Roman"/>
                <a:ea typeface="Times New Roman"/>
                <a:cs typeface="Times New Roman"/>
                <a:sym typeface="Times New Roman"/>
              </a:rPr>
              <a:t>: This involves sound traveling through the outer, middle, and inner ear.</a:t>
            </a:r>
            <a:endParaRPr sz="1300">
              <a:solidFill>
                <a:schemeClr val="dk1"/>
              </a:solidFill>
              <a:latin typeface="Times New Roman"/>
              <a:ea typeface="Times New Roman"/>
              <a:cs typeface="Times New Roman"/>
              <a:sym typeface="Times New Roman"/>
            </a:endParaRPr>
          </a:p>
          <a:p>
            <a:pPr marL="571500" lvl="0" indent="0" algn="just" rtl="0">
              <a:spcBef>
                <a:spcPts val="1200"/>
              </a:spcBef>
              <a:spcAft>
                <a:spcPts val="0"/>
              </a:spcAft>
              <a:buNone/>
            </a:pPr>
            <a:r>
              <a:rPr lang="en" sz="1300">
                <a:solidFill>
                  <a:schemeClr val="dk1"/>
                </a:solidFill>
                <a:latin typeface="Times New Roman"/>
                <a:ea typeface="Times New Roman"/>
                <a:cs typeface="Times New Roman"/>
                <a:sym typeface="Times New Roman"/>
              </a:rPr>
              <a:t>3.     </a:t>
            </a:r>
            <a:r>
              <a:rPr lang="en" sz="1300" b="1">
                <a:solidFill>
                  <a:schemeClr val="dk1"/>
                </a:solidFill>
                <a:latin typeface="Times New Roman"/>
                <a:ea typeface="Times New Roman"/>
                <a:cs typeface="Times New Roman"/>
                <a:sym typeface="Times New Roman"/>
              </a:rPr>
              <a:t>Bone Conduction</a:t>
            </a:r>
            <a:r>
              <a:rPr lang="en" sz="1300">
                <a:solidFill>
                  <a:schemeClr val="dk1"/>
                </a:solidFill>
                <a:latin typeface="Times New Roman"/>
                <a:ea typeface="Times New Roman"/>
                <a:cs typeface="Times New Roman"/>
                <a:sym typeface="Times New Roman"/>
              </a:rPr>
              <a:t>: Involves bypassing the outer and middle ear to test the inner ear’s function directly.</a:t>
            </a:r>
            <a:endParaRPr sz="1300">
              <a:solidFill>
                <a:schemeClr val="dk1"/>
              </a:solidFill>
              <a:latin typeface="Times New Roman"/>
              <a:ea typeface="Times New Roman"/>
              <a:cs typeface="Times New Roman"/>
              <a:sym typeface="Times New Roman"/>
            </a:endParaRPr>
          </a:p>
          <a:p>
            <a:pPr marL="0" lvl="0" indent="0" algn="just" rtl="0">
              <a:spcBef>
                <a:spcPts val="1200"/>
              </a:spcBef>
              <a:spcAft>
                <a:spcPts val="1200"/>
              </a:spcAft>
              <a:buNone/>
            </a:pPr>
            <a:endParaRPr sz="1300">
              <a:latin typeface="Times New Roman"/>
              <a:ea typeface="Times New Roman"/>
              <a:cs typeface="Times New Roman"/>
              <a:sym typeface="Times New Roman"/>
            </a:endParaRPr>
          </a:p>
        </p:txBody>
      </p:sp>
      <p:pic>
        <p:nvPicPr>
          <p:cNvPr id="111" name="Google Shape;111;p21"/>
          <p:cNvPicPr preferRelativeResize="0"/>
          <p:nvPr/>
        </p:nvPicPr>
        <p:blipFill>
          <a:blip r:embed="rId3">
            <a:alphaModFix/>
          </a:blip>
          <a:stretch>
            <a:fillRect/>
          </a:stretch>
        </p:blipFill>
        <p:spPr>
          <a:xfrm>
            <a:off x="5189650" y="2526750"/>
            <a:ext cx="2217050" cy="2217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195975" y="87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Audiogram</a:t>
            </a:r>
            <a:endParaRPr/>
          </a:p>
        </p:txBody>
      </p:sp>
      <p:sp>
        <p:nvSpPr>
          <p:cNvPr id="117" name="Google Shape;117;p22"/>
          <p:cNvSpPr txBox="1">
            <a:spLocks noGrp="1"/>
          </p:cNvSpPr>
          <p:nvPr>
            <p:ph type="body" idx="1"/>
          </p:nvPr>
        </p:nvSpPr>
        <p:spPr>
          <a:xfrm>
            <a:off x="269625" y="605525"/>
            <a:ext cx="8520600" cy="3416400"/>
          </a:xfrm>
          <a:prstGeom prst="rect">
            <a:avLst/>
          </a:prstGeom>
        </p:spPr>
        <p:txBody>
          <a:bodyPr spcFirstLastPara="1" wrap="square" lIns="91425" tIns="91425" rIns="91425" bIns="91425" anchor="t" anchorCtr="0">
            <a:normAutofit/>
          </a:bodyPr>
          <a:lstStyle/>
          <a:p>
            <a:pPr marL="0" lvl="0" indent="0" algn="just" rtl="0">
              <a:spcBef>
                <a:spcPts val="1200"/>
              </a:spcBef>
              <a:spcAft>
                <a:spcPts val="0"/>
              </a:spcAft>
              <a:buNone/>
            </a:pPr>
            <a:r>
              <a:rPr lang="en" sz="1300" b="1">
                <a:solidFill>
                  <a:schemeClr val="dk1"/>
                </a:solidFill>
                <a:latin typeface="Times New Roman"/>
                <a:ea typeface="Times New Roman"/>
                <a:cs typeface="Times New Roman"/>
                <a:sym typeface="Times New Roman"/>
              </a:rPr>
              <a:t>Types of Sounds Tested</a:t>
            </a:r>
            <a:endParaRPr sz="1300" b="1">
              <a:solidFill>
                <a:schemeClr val="dk1"/>
              </a:solidFill>
              <a:latin typeface="Times New Roman"/>
              <a:ea typeface="Times New Roman"/>
              <a:cs typeface="Times New Roman"/>
              <a:sym typeface="Times New Roman"/>
            </a:endParaRPr>
          </a:p>
          <a:p>
            <a:pPr marL="571500" lvl="0" indent="0" algn="just" rtl="0">
              <a:spcBef>
                <a:spcPts val="1200"/>
              </a:spcBef>
              <a:spcAft>
                <a:spcPts val="0"/>
              </a:spcAft>
              <a:buNone/>
            </a:pPr>
            <a:r>
              <a:rPr lang="en" sz="1300">
                <a:solidFill>
                  <a:schemeClr val="dk1"/>
                </a:solidFill>
                <a:latin typeface="Times New Roman"/>
                <a:ea typeface="Times New Roman"/>
                <a:cs typeface="Times New Roman"/>
                <a:sym typeface="Times New Roman"/>
              </a:rPr>
              <a:t>1.     </a:t>
            </a:r>
            <a:r>
              <a:rPr lang="en" sz="1300" b="1">
                <a:solidFill>
                  <a:schemeClr val="dk1"/>
                </a:solidFill>
                <a:latin typeface="Times New Roman"/>
                <a:ea typeface="Times New Roman"/>
                <a:cs typeface="Times New Roman"/>
                <a:sym typeface="Times New Roman"/>
              </a:rPr>
              <a:t>Pure Tones</a:t>
            </a:r>
            <a:r>
              <a:rPr lang="en" sz="1300">
                <a:solidFill>
                  <a:schemeClr val="dk1"/>
                </a:solidFill>
                <a:latin typeface="Times New Roman"/>
                <a:ea typeface="Times New Roman"/>
                <a:cs typeface="Times New Roman"/>
                <a:sym typeface="Times New Roman"/>
              </a:rPr>
              <a:t>: These are simple sound waves played at various frequencies, which help to identify the threshold of hearing at different pitches. Common frequencies tested range from </a:t>
            </a:r>
            <a:r>
              <a:rPr lang="en" sz="1300" b="1">
                <a:solidFill>
                  <a:schemeClr val="dk1"/>
                </a:solidFill>
                <a:latin typeface="Times New Roman"/>
                <a:ea typeface="Times New Roman"/>
                <a:cs typeface="Times New Roman"/>
                <a:sym typeface="Times New Roman"/>
              </a:rPr>
              <a:t>125 Hz to 8,000 Hz</a:t>
            </a:r>
            <a:r>
              <a:rPr lang="en" sz="1300">
                <a:solidFill>
                  <a:schemeClr val="dk1"/>
                </a:solidFill>
                <a:latin typeface="Times New Roman"/>
                <a:ea typeface="Times New Roman"/>
                <a:cs typeface="Times New Roman"/>
                <a:sym typeface="Times New Roman"/>
              </a:rPr>
              <a:t>.</a:t>
            </a:r>
            <a:endParaRPr sz="1300">
              <a:solidFill>
                <a:schemeClr val="dk1"/>
              </a:solidFill>
              <a:latin typeface="Times New Roman"/>
              <a:ea typeface="Times New Roman"/>
              <a:cs typeface="Times New Roman"/>
              <a:sym typeface="Times New Roman"/>
            </a:endParaRPr>
          </a:p>
          <a:p>
            <a:pPr marL="571500" lvl="0" indent="0" algn="just" rtl="0">
              <a:spcBef>
                <a:spcPts val="1200"/>
              </a:spcBef>
              <a:spcAft>
                <a:spcPts val="0"/>
              </a:spcAft>
              <a:buNone/>
            </a:pPr>
            <a:r>
              <a:rPr lang="en" sz="1300">
                <a:solidFill>
                  <a:schemeClr val="dk1"/>
                </a:solidFill>
                <a:latin typeface="Times New Roman"/>
                <a:ea typeface="Times New Roman"/>
                <a:cs typeface="Times New Roman"/>
                <a:sym typeface="Times New Roman"/>
              </a:rPr>
              <a:t>2.     </a:t>
            </a:r>
            <a:r>
              <a:rPr lang="en" sz="1300" b="1">
                <a:solidFill>
                  <a:schemeClr val="dk1"/>
                </a:solidFill>
                <a:latin typeface="Times New Roman"/>
                <a:ea typeface="Times New Roman"/>
                <a:cs typeface="Times New Roman"/>
                <a:sym typeface="Times New Roman"/>
              </a:rPr>
              <a:t>Air Conduction</a:t>
            </a:r>
            <a:r>
              <a:rPr lang="en" sz="1300">
                <a:solidFill>
                  <a:schemeClr val="dk1"/>
                </a:solidFill>
                <a:latin typeface="Times New Roman"/>
                <a:ea typeface="Times New Roman"/>
                <a:cs typeface="Times New Roman"/>
                <a:sym typeface="Times New Roman"/>
              </a:rPr>
              <a:t>: This involves sound traveling through the outer, middle, and inner ear.</a:t>
            </a:r>
            <a:endParaRPr sz="1300">
              <a:solidFill>
                <a:schemeClr val="dk1"/>
              </a:solidFill>
              <a:latin typeface="Times New Roman"/>
              <a:ea typeface="Times New Roman"/>
              <a:cs typeface="Times New Roman"/>
              <a:sym typeface="Times New Roman"/>
            </a:endParaRPr>
          </a:p>
          <a:p>
            <a:pPr marL="571500" lvl="0" indent="0" algn="just" rtl="0">
              <a:spcBef>
                <a:spcPts val="1200"/>
              </a:spcBef>
              <a:spcAft>
                <a:spcPts val="0"/>
              </a:spcAft>
              <a:buNone/>
            </a:pPr>
            <a:r>
              <a:rPr lang="en" sz="1300">
                <a:solidFill>
                  <a:schemeClr val="dk1"/>
                </a:solidFill>
                <a:latin typeface="Times New Roman"/>
                <a:ea typeface="Times New Roman"/>
                <a:cs typeface="Times New Roman"/>
                <a:sym typeface="Times New Roman"/>
              </a:rPr>
              <a:t>3.     </a:t>
            </a:r>
            <a:r>
              <a:rPr lang="en" sz="1300" b="1">
                <a:solidFill>
                  <a:schemeClr val="dk1"/>
                </a:solidFill>
                <a:latin typeface="Times New Roman"/>
                <a:ea typeface="Times New Roman"/>
                <a:cs typeface="Times New Roman"/>
                <a:sym typeface="Times New Roman"/>
              </a:rPr>
              <a:t>Bone Conduction</a:t>
            </a:r>
            <a:r>
              <a:rPr lang="en" sz="1300">
                <a:solidFill>
                  <a:schemeClr val="dk1"/>
                </a:solidFill>
                <a:latin typeface="Times New Roman"/>
                <a:ea typeface="Times New Roman"/>
                <a:cs typeface="Times New Roman"/>
                <a:sym typeface="Times New Roman"/>
              </a:rPr>
              <a:t>: Involves bypassing the outer and middle ear to test the inner ear’s function directly.</a:t>
            </a:r>
            <a:endParaRPr sz="1300">
              <a:solidFill>
                <a:schemeClr val="dk1"/>
              </a:solidFill>
              <a:latin typeface="Times New Roman"/>
              <a:ea typeface="Times New Roman"/>
              <a:cs typeface="Times New Roman"/>
              <a:sym typeface="Times New Roman"/>
            </a:endParaRPr>
          </a:p>
          <a:p>
            <a:pPr marL="0" lvl="0" indent="0" algn="just" rtl="0">
              <a:spcBef>
                <a:spcPts val="1200"/>
              </a:spcBef>
              <a:spcAft>
                <a:spcPts val="1200"/>
              </a:spcAft>
              <a:buNone/>
            </a:pPr>
            <a:endParaRPr sz="1300">
              <a:latin typeface="Times New Roman"/>
              <a:ea typeface="Times New Roman"/>
              <a:cs typeface="Times New Roman"/>
              <a:sym typeface="Times New Roman"/>
            </a:endParaRPr>
          </a:p>
        </p:txBody>
      </p:sp>
      <p:pic>
        <p:nvPicPr>
          <p:cNvPr id="118" name="Google Shape;118;p22"/>
          <p:cNvPicPr preferRelativeResize="0"/>
          <p:nvPr/>
        </p:nvPicPr>
        <p:blipFill>
          <a:blip r:embed="rId3">
            <a:alphaModFix/>
          </a:blip>
          <a:stretch>
            <a:fillRect/>
          </a:stretch>
        </p:blipFill>
        <p:spPr>
          <a:xfrm>
            <a:off x="4385512" y="2796678"/>
            <a:ext cx="4107149" cy="2090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118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Audiogram</a:t>
            </a:r>
            <a:endParaRPr/>
          </a:p>
        </p:txBody>
      </p:sp>
      <p:sp>
        <p:nvSpPr>
          <p:cNvPr id="124" name="Google Shape;124;p23"/>
          <p:cNvSpPr txBox="1">
            <a:spLocks noGrp="1"/>
          </p:cNvSpPr>
          <p:nvPr>
            <p:ph type="body" idx="1"/>
          </p:nvPr>
        </p:nvSpPr>
        <p:spPr>
          <a:xfrm>
            <a:off x="311700" y="647600"/>
            <a:ext cx="8520600" cy="3416400"/>
          </a:xfrm>
          <a:prstGeom prst="rect">
            <a:avLst/>
          </a:prstGeom>
        </p:spPr>
        <p:txBody>
          <a:bodyPr spcFirstLastPara="1" wrap="square" lIns="91425" tIns="91425" rIns="91425" bIns="91425" anchor="t" anchorCtr="0">
            <a:normAutofit/>
          </a:bodyPr>
          <a:lstStyle/>
          <a:p>
            <a:pPr marL="457200" lvl="0" indent="-304800" algn="l" rtl="0">
              <a:spcBef>
                <a:spcPts val="1200"/>
              </a:spcBef>
              <a:spcAft>
                <a:spcPts val="0"/>
              </a:spcAft>
              <a:buClr>
                <a:schemeClr val="dk1"/>
              </a:buClr>
              <a:buSzPts val="1200"/>
              <a:buAutoNum type="arabicPeriod"/>
            </a:pPr>
            <a:r>
              <a:rPr lang="en" sz="1200" b="1">
                <a:solidFill>
                  <a:schemeClr val="dk1"/>
                </a:solidFill>
                <a:latin typeface="Times New Roman"/>
                <a:ea typeface="Times New Roman"/>
                <a:cs typeface="Times New Roman"/>
                <a:sym typeface="Times New Roman"/>
              </a:rPr>
              <a:t>Air Conduction Testing</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marL="914400" lvl="1" indent="-304800" algn="l"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This test measures how well sound travels through the entire hearing system (outer ear, middle ear, and inner ear).</a:t>
            </a:r>
            <a:endParaRPr sz="1200">
              <a:solidFill>
                <a:schemeClr val="dk1"/>
              </a:solidFill>
              <a:latin typeface="Times New Roman"/>
              <a:ea typeface="Times New Roman"/>
              <a:cs typeface="Times New Roman"/>
              <a:sym typeface="Times New Roman"/>
            </a:endParaRPr>
          </a:p>
          <a:p>
            <a:pPr marL="914400" lvl="1" indent="-304800" algn="l"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Pure tones at different frequencies (125 Hz – 8,000 Hz) are played through the headphones.</a:t>
            </a:r>
            <a:endParaRPr sz="1200">
              <a:solidFill>
                <a:schemeClr val="dk1"/>
              </a:solidFill>
              <a:latin typeface="Times New Roman"/>
              <a:ea typeface="Times New Roman"/>
              <a:cs typeface="Times New Roman"/>
              <a:sym typeface="Times New Roman"/>
            </a:endParaRPr>
          </a:p>
          <a:p>
            <a:pPr marL="914400" lvl="1" indent="-304800" algn="l"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patient is asked to press a button or raise a hand each time they hear a sound, no matter how soft.</a:t>
            </a:r>
            <a:endParaRPr sz="1200">
              <a:solidFill>
                <a:schemeClr val="dk1"/>
              </a:solidFill>
              <a:latin typeface="Times New Roman"/>
              <a:ea typeface="Times New Roman"/>
              <a:cs typeface="Times New Roman"/>
              <a:sym typeface="Times New Roman"/>
            </a:endParaRPr>
          </a:p>
          <a:p>
            <a:pPr marL="914400" lvl="1" indent="-304800" algn="l" rtl="0">
              <a:spcBef>
                <a:spcPts val="0"/>
              </a:spcBef>
              <a:spcAft>
                <a:spcPts val="0"/>
              </a:spcAft>
              <a:buClr>
                <a:schemeClr val="dk1"/>
              </a:buClr>
              <a:buSzPts val="1200"/>
              <a:buChar char="○"/>
            </a:pPr>
            <a:r>
              <a:rPr lang="en" sz="1200">
                <a:solidFill>
                  <a:schemeClr val="dk1"/>
                </a:solidFill>
                <a:latin typeface="Times New Roman"/>
                <a:ea typeface="Times New Roman"/>
                <a:cs typeface="Times New Roman"/>
                <a:sym typeface="Times New Roman"/>
              </a:rPr>
              <a:t>The examiner adjusts the </a:t>
            </a:r>
            <a:r>
              <a:rPr lang="en" sz="1200" b="1">
                <a:solidFill>
                  <a:schemeClr val="dk1"/>
                </a:solidFill>
                <a:latin typeface="Times New Roman"/>
                <a:ea typeface="Times New Roman"/>
                <a:cs typeface="Times New Roman"/>
                <a:sym typeface="Times New Roman"/>
              </a:rPr>
              <a:t>intensity (volume)</a:t>
            </a:r>
            <a:r>
              <a:rPr lang="en" sz="1200">
                <a:solidFill>
                  <a:schemeClr val="dk1"/>
                </a:solidFill>
                <a:latin typeface="Times New Roman"/>
                <a:ea typeface="Times New Roman"/>
                <a:cs typeface="Times New Roman"/>
                <a:sym typeface="Times New Roman"/>
              </a:rPr>
              <a:t> of each tone to find the quietest sound the patient can hear at each frequency. This threshold is recorded for both ears and plotted on the audiogram.</a:t>
            </a:r>
            <a:endParaRPr sz="12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sz="1200">
              <a:latin typeface="Times New Roman"/>
              <a:ea typeface="Times New Roman"/>
              <a:cs typeface="Times New Roman"/>
              <a:sym typeface="Times New Roman"/>
            </a:endParaRPr>
          </a:p>
        </p:txBody>
      </p:sp>
      <p:pic>
        <p:nvPicPr>
          <p:cNvPr id="125" name="Google Shape;125;p23"/>
          <p:cNvPicPr preferRelativeResize="0"/>
          <p:nvPr/>
        </p:nvPicPr>
        <p:blipFill>
          <a:blip r:embed="rId3">
            <a:alphaModFix/>
          </a:blip>
          <a:stretch>
            <a:fillRect/>
          </a:stretch>
        </p:blipFill>
        <p:spPr>
          <a:xfrm>
            <a:off x="5947450" y="2428945"/>
            <a:ext cx="2455975" cy="2404155"/>
          </a:xfrm>
          <a:prstGeom prst="rect">
            <a:avLst/>
          </a:prstGeom>
          <a:noFill/>
          <a:ln>
            <a:noFill/>
          </a:ln>
        </p:spPr>
      </p:pic>
      <p:pic>
        <p:nvPicPr>
          <p:cNvPr id="126" name="Google Shape;126;p23"/>
          <p:cNvPicPr preferRelativeResize="0"/>
          <p:nvPr/>
        </p:nvPicPr>
        <p:blipFill>
          <a:blip r:embed="rId4">
            <a:alphaModFix/>
          </a:blip>
          <a:stretch>
            <a:fillRect/>
          </a:stretch>
        </p:blipFill>
        <p:spPr>
          <a:xfrm>
            <a:off x="1468929" y="2426372"/>
            <a:ext cx="3103073" cy="25455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4"/>
          <p:cNvSpPr txBox="1">
            <a:spLocks noGrp="1"/>
          </p:cNvSpPr>
          <p:nvPr>
            <p:ph type="title"/>
          </p:nvPr>
        </p:nvSpPr>
        <p:spPr>
          <a:xfrm>
            <a:off x="311700" y="97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Audiogram</a:t>
            </a:r>
            <a:endParaRPr/>
          </a:p>
          <a:p>
            <a:pPr marL="0" lvl="0" indent="0" algn="l" rtl="0">
              <a:spcBef>
                <a:spcPts val="0"/>
              </a:spcBef>
              <a:spcAft>
                <a:spcPts val="0"/>
              </a:spcAft>
              <a:buNone/>
            </a:pPr>
            <a:endParaRPr/>
          </a:p>
        </p:txBody>
      </p:sp>
      <p:sp>
        <p:nvSpPr>
          <p:cNvPr id="132" name="Google Shape;132;p24"/>
          <p:cNvSpPr txBox="1">
            <a:spLocks noGrp="1"/>
          </p:cNvSpPr>
          <p:nvPr>
            <p:ph type="body" idx="1"/>
          </p:nvPr>
        </p:nvSpPr>
        <p:spPr>
          <a:xfrm>
            <a:off x="248600" y="616050"/>
            <a:ext cx="8520600" cy="3416400"/>
          </a:xfrm>
          <a:prstGeom prst="rect">
            <a:avLst/>
          </a:prstGeom>
        </p:spPr>
        <p:txBody>
          <a:bodyPr spcFirstLastPara="1" wrap="square" lIns="91425" tIns="91425" rIns="91425" bIns="91425" anchor="t" anchorCtr="0">
            <a:normAutofit/>
          </a:bodyPr>
          <a:lstStyle/>
          <a:p>
            <a:pPr marL="457200" lvl="0" indent="-317500" algn="just" rtl="0">
              <a:spcBef>
                <a:spcPts val="1200"/>
              </a:spcBef>
              <a:spcAft>
                <a:spcPts val="0"/>
              </a:spcAft>
              <a:buClr>
                <a:schemeClr val="dk1"/>
              </a:buClr>
              <a:buSzPts val="1400"/>
              <a:buAutoNum type="arabicPeriod"/>
            </a:pPr>
            <a:r>
              <a:rPr lang="en" sz="1400" b="1">
                <a:solidFill>
                  <a:schemeClr val="dk1"/>
                </a:solidFill>
                <a:latin typeface="Times New Roman"/>
                <a:ea typeface="Times New Roman"/>
                <a:cs typeface="Times New Roman"/>
                <a:sym typeface="Times New Roman"/>
              </a:rPr>
              <a:t>Bone Conduction Testing</a:t>
            </a:r>
            <a:r>
              <a:rPr lang="en"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marL="914400" lvl="1" indent="-317500" algn="just" rtl="0">
              <a:spcBef>
                <a:spcPts val="0"/>
              </a:spcBef>
              <a:spcAft>
                <a:spcPts val="0"/>
              </a:spcAft>
              <a:buClr>
                <a:schemeClr val="dk1"/>
              </a:buClr>
              <a:buSzPts val="1400"/>
              <a:buChar char="○"/>
            </a:pPr>
            <a:r>
              <a:rPr lang="en">
                <a:solidFill>
                  <a:schemeClr val="dk1"/>
                </a:solidFill>
                <a:latin typeface="Times New Roman"/>
                <a:ea typeface="Times New Roman"/>
                <a:cs typeface="Times New Roman"/>
                <a:sym typeface="Times New Roman"/>
              </a:rPr>
              <a:t>This test bypasses the outer and middle ear to evaluate the function of the </a:t>
            </a:r>
            <a:r>
              <a:rPr lang="en" b="1">
                <a:solidFill>
                  <a:schemeClr val="dk1"/>
                </a:solidFill>
                <a:latin typeface="Times New Roman"/>
                <a:ea typeface="Times New Roman"/>
                <a:cs typeface="Times New Roman"/>
                <a:sym typeface="Times New Roman"/>
              </a:rPr>
              <a:t>inner ear (cochlea)</a:t>
            </a:r>
            <a:r>
              <a:rPr lang="en">
                <a:solidFill>
                  <a:schemeClr val="dk1"/>
                </a:solidFill>
                <a:latin typeface="Times New Roman"/>
                <a:ea typeface="Times New Roman"/>
                <a:cs typeface="Times New Roman"/>
                <a:sym typeface="Times New Roman"/>
              </a:rPr>
              <a:t> and the </a:t>
            </a:r>
            <a:r>
              <a:rPr lang="en" b="1">
                <a:solidFill>
                  <a:schemeClr val="dk1"/>
                </a:solidFill>
                <a:latin typeface="Times New Roman"/>
                <a:ea typeface="Times New Roman"/>
                <a:cs typeface="Times New Roman"/>
                <a:sym typeface="Times New Roman"/>
              </a:rPr>
              <a:t>auditory nerve</a:t>
            </a:r>
            <a:r>
              <a:rPr lang="e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marL="914400" lvl="1" indent="-317500" algn="just"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 bone vibrator is placed on the mastoid bone behind the ear. The vibrations directly stimulate the inner ear.</a:t>
            </a:r>
            <a:endParaRPr>
              <a:solidFill>
                <a:schemeClr val="dk1"/>
              </a:solidFill>
              <a:latin typeface="Times New Roman"/>
              <a:ea typeface="Times New Roman"/>
              <a:cs typeface="Times New Roman"/>
              <a:sym typeface="Times New Roman"/>
            </a:endParaRPr>
          </a:p>
          <a:p>
            <a:pPr marL="914400" lvl="1" indent="-317500" algn="just"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Like in air conduction testing, the intensity is varied to determine the patient’s threshold for hearing through bone conduction. These thresholds are also plotted on the audiogram.</a:t>
            </a:r>
            <a:endParaRPr>
              <a:solidFill>
                <a:schemeClr val="dk1"/>
              </a:solidFill>
              <a:latin typeface="Times New Roman"/>
              <a:ea typeface="Times New Roman"/>
              <a:cs typeface="Times New Roman"/>
              <a:sym typeface="Times New Roman"/>
            </a:endParaRPr>
          </a:p>
          <a:p>
            <a:pPr marL="0" lvl="0" indent="0" algn="just" rtl="0">
              <a:spcBef>
                <a:spcPts val="1200"/>
              </a:spcBef>
              <a:spcAft>
                <a:spcPts val="1200"/>
              </a:spcAft>
              <a:buNone/>
            </a:pPr>
            <a:endParaRPr sz="1400">
              <a:latin typeface="Times New Roman"/>
              <a:ea typeface="Times New Roman"/>
              <a:cs typeface="Times New Roman"/>
              <a:sym typeface="Times New Roman"/>
            </a:endParaRPr>
          </a:p>
        </p:txBody>
      </p:sp>
      <p:pic>
        <p:nvPicPr>
          <p:cNvPr id="133" name="Google Shape;133;p24"/>
          <p:cNvPicPr preferRelativeResize="0"/>
          <p:nvPr/>
        </p:nvPicPr>
        <p:blipFill>
          <a:blip r:embed="rId3">
            <a:alphaModFix/>
          </a:blip>
          <a:stretch>
            <a:fillRect/>
          </a:stretch>
        </p:blipFill>
        <p:spPr>
          <a:xfrm>
            <a:off x="4882875" y="2658250"/>
            <a:ext cx="3816711" cy="2146900"/>
          </a:xfrm>
          <a:prstGeom prst="rect">
            <a:avLst/>
          </a:prstGeom>
          <a:noFill/>
          <a:ln>
            <a:noFill/>
          </a:ln>
        </p:spPr>
      </p:pic>
      <p:pic>
        <p:nvPicPr>
          <p:cNvPr id="134" name="Google Shape;134;p24"/>
          <p:cNvPicPr preferRelativeResize="0"/>
          <p:nvPr/>
        </p:nvPicPr>
        <p:blipFill>
          <a:blip r:embed="rId4">
            <a:alphaModFix/>
          </a:blip>
          <a:stretch>
            <a:fillRect/>
          </a:stretch>
        </p:blipFill>
        <p:spPr>
          <a:xfrm>
            <a:off x="1698425" y="2868225"/>
            <a:ext cx="2582575" cy="1936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269625"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Audiogram</a:t>
            </a:r>
            <a:endParaRPr/>
          </a:p>
        </p:txBody>
      </p:sp>
      <p:sp>
        <p:nvSpPr>
          <p:cNvPr id="140" name="Google Shape;140;p25"/>
          <p:cNvSpPr txBox="1">
            <a:spLocks noGrp="1"/>
          </p:cNvSpPr>
          <p:nvPr>
            <p:ph type="body" idx="1"/>
          </p:nvPr>
        </p:nvSpPr>
        <p:spPr>
          <a:xfrm>
            <a:off x="217050" y="500350"/>
            <a:ext cx="8520600" cy="3416400"/>
          </a:xfrm>
          <a:prstGeom prst="rect">
            <a:avLst/>
          </a:prstGeom>
        </p:spPr>
        <p:txBody>
          <a:bodyPr spcFirstLastPara="1" wrap="square" lIns="91425" tIns="91425" rIns="91425" bIns="91425" anchor="t" anchorCtr="0">
            <a:normAutofit/>
          </a:bodyPr>
          <a:lstStyle/>
          <a:p>
            <a:pPr marL="457200" lvl="0" indent="-317500" algn="l" rtl="0">
              <a:spcBef>
                <a:spcPts val="1200"/>
              </a:spcBef>
              <a:spcAft>
                <a:spcPts val="0"/>
              </a:spcAft>
              <a:buClr>
                <a:schemeClr val="dk1"/>
              </a:buClr>
              <a:buSzPts val="1400"/>
              <a:buAutoNum type="arabicPeriod"/>
            </a:pPr>
            <a:r>
              <a:rPr lang="en" sz="1400" b="1" dirty="0">
                <a:solidFill>
                  <a:schemeClr val="dk1"/>
                </a:solidFill>
                <a:latin typeface="Times New Roman"/>
                <a:ea typeface="Times New Roman"/>
                <a:cs typeface="Times New Roman"/>
                <a:sym typeface="Times New Roman"/>
              </a:rPr>
              <a:t>Threshold Plotting</a:t>
            </a:r>
            <a:r>
              <a:rPr lang="en" sz="1400" dirty="0">
                <a:solidFill>
                  <a:schemeClr val="dk1"/>
                </a:solidFill>
                <a:latin typeface="Times New Roman"/>
                <a:ea typeface="Times New Roman"/>
                <a:cs typeface="Times New Roman"/>
                <a:sym typeface="Times New Roman"/>
              </a:rPr>
              <a:t>:</a:t>
            </a:r>
            <a:endParaRPr sz="1400" dirty="0">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Char char="○"/>
            </a:pPr>
            <a:r>
              <a:rPr lang="en" dirty="0">
                <a:solidFill>
                  <a:schemeClr val="dk1"/>
                </a:solidFill>
                <a:latin typeface="Times New Roman"/>
                <a:ea typeface="Times New Roman"/>
                <a:cs typeface="Times New Roman"/>
                <a:sym typeface="Times New Roman"/>
              </a:rPr>
              <a:t>The hearing thresholds for each frequency (both air and bone conduction) are plotted on the </a:t>
            </a:r>
            <a:r>
              <a:rPr lang="en" b="1" dirty="0">
                <a:solidFill>
                  <a:schemeClr val="dk1"/>
                </a:solidFill>
                <a:latin typeface="Times New Roman"/>
                <a:ea typeface="Times New Roman"/>
                <a:cs typeface="Times New Roman"/>
                <a:sym typeface="Times New Roman"/>
              </a:rPr>
              <a:t>audiogram</a:t>
            </a:r>
            <a:r>
              <a:rPr lang="en" dirty="0">
                <a:solidFill>
                  <a:schemeClr val="dk1"/>
                </a:solidFill>
                <a:latin typeface="Times New Roman"/>
                <a:ea typeface="Times New Roman"/>
                <a:cs typeface="Times New Roman"/>
                <a:sym typeface="Times New Roman"/>
              </a:rPr>
              <a:t>.</a:t>
            </a:r>
            <a:endParaRPr dirty="0">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Char char="○"/>
            </a:pPr>
            <a:r>
              <a:rPr lang="en" dirty="0">
                <a:solidFill>
                  <a:schemeClr val="dk1"/>
                </a:solidFill>
                <a:latin typeface="Times New Roman"/>
                <a:ea typeface="Times New Roman"/>
                <a:cs typeface="Times New Roman"/>
                <a:sym typeface="Times New Roman"/>
              </a:rPr>
              <a:t>Symbols like </a:t>
            </a:r>
            <a:r>
              <a:rPr lang="en" b="1" dirty="0">
                <a:solidFill>
                  <a:schemeClr val="dk1"/>
                </a:solidFill>
                <a:latin typeface="Times New Roman"/>
                <a:ea typeface="Times New Roman"/>
                <a:cs typeface="Times New Roman"/>
                <a:sym typeface="Times New Roman"/>
              </a:rPr>
              <a:t>"O"</a:t>
            </a:r>
            <a:r>
              <a:rPr lang="en" dirty="0">
                <a:solidFill>
                  <a:schemeClr val="dk1"/>
                </a:solidFill>
                <a:latin typeface="Times New Roman"/>
                <a:ea typeface="Times New Roman"/>
                <a:cs typeface="Times New Roman"/>
                <a:sym typeface="Times New Roman"/>
              </a:rPr>
              <a:t> for the right ear and </a:t>
            </a:r>
            <a:r>
              <a:rPr lang="en" b="1" dirty="0">
                <a:solidFill>
                  <a:schemeClr val="dk1"/>
                </a:solidFill>
                <a:latin typeface="Times New Roman"/>
                <a:ea typeface="Times New Roman"/>
                <a:cs typeface="Times New Roman"/>
                <a:sym typeface="Times New Roman"/>
              </a:rPr>
              <a:t>"X"</a:t>
            </a:r>
            <a:r>
              <a:rPr lang="en" dirty="0">
                <a:solidFill>
                  <a:schemeClr val="dk1"/>
                </a:solidFill>
                <a:latin typeface="Times New Roman"/>
                <a:ea typeface="Times New Roman"/>
                <a:cs typeface="Times New Roman"/>
                <a:sym typeface="Times New Roman"/>
              </a:rPr>
              <a:t> for the left ear are used to represent air conduction thresholds. </a:t>
            </a:r>
            <a:r>
              <a:rPr lang="en" b="1" dirty="0">
                <a:solidFill>
                  <a:schemeClr val="dk1"/>
                </a:solidFill>
                <a:latin typeface="Times New Roman"/>
                <a:ea typeface="Times New Roman"/>
                <a:cs typeface="Times New Roman"/>
                <a:sym typeface="Times New Roman"/>
              </a:rPr>
              <a:t>"&lt;"</a:t>
            </a:r>
            <a:r>
              <a:rPr lang="en" dirty="0">
                <a:solidFill>
                  <a:schemeClr val="dk1"/>
                </a:solidFill>
                <a:latin typeface="Times New Roman"/>
                <a:ea typeface="Times New Roman"/>
                <a:cs typeface="Times New Roman"/>
                <a:sym typeface="Times New Roman"/>
              </a:rPr>
              <a:t> and </a:t>
            </a:r>
            <a:r>
              <a:rPr lang="en" b="1" dirty="0">
                <a:solidFill>
                  <a:schemeClr val="dk1"/>
                </a:solidFill>
                <a:latin typeface="Times New Roman"/>
                <a:ea typeface="Times New Roman"/>
                <a:cs typeface="Times New Roman"/>
                <a:sym typeface="Times New Roman"/>
              </a:rPr>
              <a:t>"&gt;"</a:t>
            </a:r>
            <a:r>
              <a:rPr lang="en" dirty="0">
                <a:solidFill>
                  <a:schemeClr val="dk1"/>
                </a:solidFill>
                <a:latin typeface="Times New Roman"/>
                <a:ea typeface="Times New Roman"/>
                <a:cs typeface="Times New Roman"/>
                <a:sym typeface="Times New Roman"/>
              </a:rPr>
              <a:t> symbols represent bone conduction thresholds.</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dirty="0">
                <a:solidFill>
                  <a:schemeClr val="dk1"/>
                </a:solidFill>
                <a:latin typeface="Times New Roman"/>
                <a:ea typeface="Times New Roman"/>
                <a:cs typeface="Times New Roman"/>
                <a:sym typeface="Times New Roman"/>
              </a:rPr>
              <a:t>Video : </a:t>
            </a:r>
            <a:r>
              <a:rPr lang="en" sz="1400" b="1" u="sng" dirty="0">
                <a:solidFill>
                  <a:schemeClr val="hlink"/>
                </a:solidFill>
                <a:latin typeface="Times New Roman"/>
                <a:ea typeface="Times New Roman"/>
                <a:cs typeface="Times New Roman"/>
                <a:sym typeface="Times New Roman"/>
                <a:hlinkClick r:id="rId3"/>
              </a:rPr>
              <a:t>https://www.youtube.com/watch?v=AQHKqiJbzF0</a:t>
            </a:r>
            <a:endParaRPr sz="1400" b="1" dirty="0">
              <a:latin typeface="Times New Roman"/>
              <a:ea typeface="Times New Roman"/>
              <a:cs typeface="Times New Roman"/>
              <a:sym typeface="Times New Roman"/>
            </a:endParaRPr>
          </a:p>
          <a:p>
            <a:pPr marL="0" lvl="0" indent="0" algn="l" rtl="0">
              <a:spcBef>
                <a:spcPts val="1200"/>
              </a:spcBef>
              <a:spcAft>
                <a:spcPts val="1200"/>
              </a:spcAft>
              <a:buNone/>
            </a:pPr>
            <a:endParaRPr sz="1400" b="1" dirty="0">
              <a:latin typeface="Times New Roman"/>
              <a:ea typeface="Times New Roman"/>
              <a:cs typeface="Times New Roman"/>
              <a:sym typeface="Times New Roman"/>
            </a:endParaRPr>
          </a:p>
        </p:txBody>
      </p:sp>
      <p:pic>
        <p:nvPicPr>
          <p:cNvPr id="141" name="Google Shape;141;p25"/>
          <p:cNvPicPr preferRelativeResize="0"/>
          <p:nvPr/>
        </p:nvPicPr>
        <p:blipFill>
          <a:blip r:embed="rId4">
            <a:alphaModFix/>
          </a:blip>
          <a:stretch>
            <a:fillRect/>
          </a:stretch>
        </p:blipFill>
        <p:spPr>
          <a:xfrm>
            <a:off x="5760656" y="2314395"/>
            <a:ext cx="2795375" cy="2434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title"/>
          </p:nvPr>
        </p:nvSpPr>
        <p:spPr>
          <a:xfrm>
            <a:off x="311700" y="-30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Audiogram</a:t>
            </a:r>
            <a:endParaRPr/>
          </a:p>
        </p:txBody>
      </p:sp>
      <p:sp>
        <p:nvSpPr>
          <p:cNvPr id="147" name="Google Shape;147;p26"/>
          <p:cNvSpPr txBox="1">
            <a:spLocks noGrp="1"/>
          </p:cNvSpPr>
          <p:nvPr>
            <p:ph type="body" idx="1"/>
          </p:nvPr>
        </p:nvSpPr>
        <p:spPr>
          <a:xfrm>
            <a:off x="311700" y="542425"/>
            <a:ext cx="8520600" cy="3416400"/>
          </a:xfrm>
          <a:prstGeom prst="rect">
            <a:avLst/>
          </a:prstGeom>
        </p:spPr>
        <p:txBody>
          <a:bodyPr spcFirstLastPara="1" wrap="square" lIns="91425" tIns="91425" rIns="91425" bIns="91425" anchor="t" anchorCtr="0">
            <a:normAutofit/>
          </a:bodyPr>
          <a:lstStyle/>
          <a:p>
            <a:pPr marL="457200" lvl="0" indent="-298450" algn="just" rtl="0">
              <a:spcBef>
                <a:spcPts val="1200"/>
              </a:spcBef>
              <a:spcAft>
                <a:spcPts val="0"/>
              </a:spcAft>
              <a:buClr>
                <a:schemeClr val="dk1"/>
              </a:buClr>
              <a:buSzPts val="1100"/>
              <a:buAutoNum type="arabicPeriod"/>
            </a:pPr>
            <a:r>
              <a:rPr lang="en" sz="1100" b="1">
                <a:solidFill>
                  <a:schemeClr val="dk1"/>
                </a:solidFill>
                <a:latin typeface="Times New Roman"/>
                <a:ea typeface="Times New Roman"/>
                <a:cs typeface="Times New Roman"/>
                <a:sym typeface="Times New Roman"/>
              </a:rPr>
              <a:t>Result Interpretation</a:t>
            </a:r>
            <a:r>
              <a:rPr lang="en"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a:p>
            <a:pPr marL="914400" lvl="1" indent="-298450" algn="just" rtl="0">
              <a:spcBef>
                <a:spcPts val="0"/>
              </a:spcBef>
              <a:spcAft>
                <a:spcPts val="0"/>
              </a:spcAft>
              <a:buClr>
                <a:schemeClr val="dk1"/>
              </a:buClr>
              <a:buSzPts val="1100"/>
              <a:buChar char="○"/>
            </a:pPr>
            <a:r>
              <a:rPr lang="en" sz="1100">
                <a:solidFill>
                  <a:schemeClr val="dk1"/>
                </a:solidFill>
                <a:latin typeface="Times New Roman"/>
                <a:ea typeface="Times New Roman"/>
                <a:cs typeface="Times New Roman"/>
                <a:sym typeface="Times New Roman"/>
              </a:rPr>
              <a:t>The distance between air conduction and bone conduction thresholds is used to identify the </a:t>
            </a:r>
            <a:r>
              <a:rPr lang="en" sz="1100" b="1">
                <a:solidFill>
                  <a:schemeClr val="dk1"/>
                </a:solidFill>
                <a:latin typeface="Times New Roman"/>
                <a:ea typeface="Times New Roman"/>
                <a:cs typeface="Times New Roman"/>
                <a:sym typeface="Times New Roman"/>
              </a:rPr>
              <a:t>type of hearing loss</a:t>
            </a:r>
            <a:r>
              <a:rPr lang="en"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a:p>
            <a:pPr marL="1371600" lvl="2" indent="-298450" algn="just" rtl="0">
              <a:spcBef>
                <a:spcPts val="0"/>
              </a:spcBef>
              <a:spcAft>
                <a:spcPts val="0"/>
              </a:spcAft>
              <a:buClr>
                <a:schemeClr val="dk1"/>
              </a:buClr>
              <a:buSzPts val="1100"/>
              <a:buChar char="■"/>
            </a:pPr>
            <a:r>
              <a:rPr lang="en" sz="1100" b="1">
                <a:solidFill>
                  <a:schemeClr val="dk1"/>
                </a:solidFill>
                <a:latin typeface="Times New Roman"/>
                <a:ea typeface="Times New Roman"/>
                <a:cs typeface="Times New Roman"/>
                <a:sym typeface="Times New Roman"/>
              </a:rPr>
              <a:t>Conductive hearing loss</a:t>
            </a:r>
            <a:r>
              <a:rPr lang="en" sz="1100">
                <a:solidFill>
                  <a:schemeClr val="dk1"/>
                </a:solidFill>
                <a:latin typeface="Times New Roman"/>
                <a:ea typeface="Times New Roman"/>
                <a:cs typeface="Times New Roman"/>
                <a:sym typeface="Times New Roman"/>
              </a:rPr>
              <a:t>: Air conduction thresholds are worse (higher dB) than bone conduction thresholds. This indicates a problem in the outer or middle ear.</a:t>
            </a:r>
            <a:endParaRPr sz="1100">
              <a:solidFill>
                <a:schemeClr val="dk1"/>
              </a:solidFill>
              <a:latin typeface="Times New Roman"/>
              <a:ea typeface="Times New Roman"/>
              <a:cs typeface="Times New Roman"/>
              <a:sym typeface="Times New Roman"/>
            </a:endParaRPr>
          </a:p>
          <a:p>
            <a:pPr marL="1371600" lvl="2" indent="-298450" algn="just" rtl="0">
              <a:spcBef>
                <a:spcPts val="0"/>
              </a:spcBef>
              <a:spcAft>
                <a:spcPts val="0"/>
              </a:spcAft>
              <a:buClr>
                <a:schemeClr val="dk1"/>
              </a:buClr>
              <a:buSzPts val="1100"/>
              <a:buChar char="■"/>
            </a:pPr>
            <a:r>
              <a:rPr lang="en" sz="1100" b="1">
                <a:solidFill>
                  <a:schemeClr val="dk1"/>
                </a:solidFill>
                <a:latin typeface="Times New Roman"/>
                <a:ea typeface="Times New Roman"/>
                <a:cs typeface="Times New Roman"/>
                <a:sym typeface="Times New Roman"/>
              </a:rPr>
              <a:t>Sensorineural hearing loss</a:t>
            </a:r>
            <a:r>
              <a:rPr lang="en" sz="1100">
                <a:solidFill>
                  <a:schemeClr val="dk1"/>
                </a:solidFill>
                <a:latin typeface="Times New Roman"/>
                <a:ea typeface="Times New Roman"/>
                <a:cs typeface="Times New Roman"/>
                <a:sym typeface="Times New Roman"/>
              </a:rPr>
              <a:t>: Both air and bone conduction thresholds are equally impaired, indicating damage to the inner ear or auditory nerve.</a:t>
            </a:r>
            <a:endParaRPr sz="1100">
              <a:solidFill>
                <a:schemeClr val="dk1"/>
              </a:solidFill>
              <a:latin typeface="Times New Roman"/>
              <a:ea typeface="Times New Roman"/>
              <a:cs typeface="Times New Roman"/>
              <a:sym typeface="Times New Roman"/>
            </a:endParaRPr>
          </a:p>
          <a:p>
            <a:pPr marL="1371600" lvl="2" indent="-298450" algn="just" rtl="0">
              <a:spcBef>
                <a:spcPts val="0"/>
              </a:spcBef>
              <a:spcAft>
                <a:spcPts val="0"/>
              </a:spcAft>
              <a:buClr>
                <a:schemeClr val="dk1"/>
              </a:buClr>
              <a:buSzPts val="1100"/>
              <a:buChar char="■"/>
            </a:pPr>
            <a:r>
              <a:rPr lang="en" sz="1100" b="1">
                <a:solidFill>
                  <a:schemeClr val="dk1"/>
                </a:solidFill>
                <a:latin typeface="Times New Roman"/>
                <a:ea typeface="Times New Roman"/>
                <a:cs typeface="Times New Roman"/>
                <a:sym typeface="Times New Roman"/>
              </a:rPr>
              <a:t>Mixed hearing loss</a:t>
            </a:r>
            <a:r>
              <a:rPr lang="en" sz="1100">
                <a:solidFill>
                  <a:schemeClr val="dk1"/>
                </a:solidFill>
                <a:latin typeface="Times New Roman"/>
                <a:ea typeface="Times New Roman"/>
                <a:cs typeface="Times New Roman"/>
                <a:sym typeface="Times New Roman"/>
              </a:rPr>
              <a:t>: Both air and bone conduction thresholds are impaired, but air conduction thresholds are worse, indicating a combination of conductive and sensorineural hearing loss.</a:t>
            </a:r>
            <a:endParaRPr sz="1100">
              <a:solidFill>
                <a:schemeClr val="dk1"/>
              </a:solidFill>
              <a:latin typeface="Times New Roman"/>
              <a:ea typeface="Times New Roman"/>
              <a:cs typeface="Times New Roman"/>
              <a:sym typeface="Times New Roman"/>
            </a:endParaRPr>
          </a:p>
          <a:p>
            <a:pPr marL="914400" lvl="1" indent="-298450" algn="just" rtl="0">
              <a:spcBef>
                <a:spcPts val="0"/>
              </a:spcBef>
              <a:spcAft>
                <a:spcPts val="0"/>
              </a:spcAft>
              <a:buClr>
                <a:schemeClr val="dk1"/>
              </a:buClr>
              <a:buSzPts val="1100"/>
              <a:buChar char="○"/>
            </a:pPr>
            <a:r>
              <a:rPr lang="en" sz="1100">
                <a:solidFill>
                  <a:schemeClr val="dk1"/>
                </a:solidFill>
                <a:latin typeface="Times New Roman"/>
                <a:ea typeface="Times New Roman"/>
                <a:cs typeface="Times New Roman"/>
                <a:sym typeface="Times New Roman"/>
              </a:rPr>
              <a:t>The vertical position of the thresholds on the graph indicates the </a:t>
            </a:r>
            <a:r>
              <a:rPr lang="en" sz="1100" b="1">
                <a:solidFill>
                  <a:schemeClr val="dk1"/>
                </a:solidFill>
                <a:latin typeface="Times New Roman"/>
                <a:ea typeface="Times New Roman"/>
                <a:cs typeface="Times New Roman"/>
                <a:sym typeface="Times New Roman"/>
              </a:rPr>
              <a:t>degree of hearing loss</a:t>
            </a:r>
            <a:r>
              <a:rPr lang="en" sz="1100">
                <a:solidFill>
                  <a:schemeClr val="dk1"/>
                </a:solidFill>
                <a:latin typeface="Times New Roman"/>
                <a:ea typeface="Times New Roman"/>
                <a:cs typeface="Times New Roman"/>
                <a:sym typeface="Times New Roman"/>
              </a:rPr>
              <a:t> (mild, moderate, severe, or profound).</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sz="1100">
              <a:latin typeface="Times New Roman"/>
              <a:ea typeface="Times New Roman"/>
              <a:cs typeface="Times New Roman"/>
              <a:sym typeface="Times New Roman"/>
            </a:endParaRPr>
          </a:p>
        </p:txBody>
      </p:sp>
      <p:pic>
        <p:nvPicPr>
          <p:cNvPr id="148" name="Google Shape;148;p26"/>
          <p:cNvPicPr preferRelativeResize="0"/>
          <p:nvPr/>
        </p:nvPicPr>
        <p:blipFill>
          <a:blip r:embed="rId3">
            <a:alphaModFix/>
          </a:blip>
          <a:stretch>
            <a:fillRect/>
          </a:stretch>
        </p:blipFill>
        <p:spPr>
          <a:xfrm>
            <a:off x="5556415" y="2784099"/>
            <a:ext cx="2697501" cy="2157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7"/>
          <p:cNvPicPr preferRelativeResize="0"/>
          <p:nvPr/>
        </p:nvPicPr>
        <p:blipFill>
          <a:blip r:embed="rId3">
            <a:alphaModFix/>
          </a:blip>
          <a:stretch>
            <a:fillRect/>
          </a:stretch>
        </p:blipFill>
        <p:spPr>
          <a:xfrm>
            <a:off x="1295925" y="0"/>
            <a:ext cx="7461150" cy="5030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311700" y="23465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400"/>
              </a:spcAft>
              <a:buClr>
                <a:schemeClr val="dk1"/>
              </a:buClr>
              <a:buSzPts val="1100"/>
              <a:buFont typeface="Arial"/>
              <a:buNone/>
            </a:pPr>
            <a:r>
              <a:rPr lang="en" sz="2200" b="1"/>
              <a:t>Masking Technique in Audiometry</a:t>
            </a:r>
            <a:endParaRPr sz="3700"/>
          </a:p>
        </p:txBody>
      </p:sp>
      <p:sp>
        <p:nvSpPr>
          <p:cNvPr id="159" name="Google Shape;159;p28"/>
          <p:cNvSpPr txBox="1">
            <a:spLocks noGrp="1"/>
          </p:cNvSpPr>
          <p:nvPr>
            <p:ph type="body" idx="1"/>
          </p:nvPr>
        </p:nvSpPr>
        <p:spPr>
          <a:xfrm>
            <a:off x="248600" y="647600"/>
            <a:ext cx="8520600" cy="3416400"/>
          </a:xfrm>
          <a:prstGeom prst="rect">
            <a:avLst/>
          </a:prstGeom>
        </p:spPr>
        <p:txBody>
          <a:bodyPr spcFirstLastPara="1" wrap="square" lIns="91425" tIns="91425" rIns="91425" bIns="91425" anchor="t" anchorCtr="0">
            <a:normAutofit/>
          </a:bodyPr>
          <a:lstStyle/>
          <a:p>
            <a:pPr marL="0" lvl="0" indent="0" algn="just" rtl="0">
              <a:spcBef>
                <a:spcPts val="1400"/>
              </a:spcBef>
              <a:spcAft>
                <a:spcPts val="0"/>
              </a:spcAft>
              <a:buClr>
                <a:schemeClr val="dk1"/>
              </a:buClr>
              <a:buSzPts val="1100"/>
              <a:buFont typeface="Arial"/>
              <a:buNone/>
            </a:pPr>
            <a:endParaRPr sz="1700" b="1">
              <a:solidFill>
                <a:schemeClr val="dk1"/>
              </a:solidFill>
            </a:endParaRPr>
          </a:p>
          <a:p>
            <a:pPr marL="0" lvl="0" indent="0" algn="just" rtl="0">
              <a:spcBef>
                <a:spcPts val="1200"/>
              </a:spcBef>
              <a:spcAft>
                <a:spcPts val="0"/>
              </a:spcAft>
              <a:buClr>
                <a:schemeClr val="dk1"/>
              </a:buClr>
              <a:buSzPts val="1100"/>
              <a:buFont typeface="Arial"/>
              <a:buNone/>
            </a:pPr>
            <a:r>
              <a:rPr lang="en" sz="1500">
                <a:solidFill>
                  <a:schemeClr val="dk1"/>
                </a:solidFill>
              </a:rPr>
              <a:t>The </a:t>
            </a:r>
            <a:r>
              <a:rPr lang="en" sz="1500" b="1">
                <a:solidFill>
                  <a:schemeClr val="dk1"/>
                </a:solidFill>
              </a:rPr>
              <a:t>masking technique</a:t>
            </a:r>
            <a:r>
              <a:rPr lang="en" sz="1500">
                <a:solidFill>
                  <a:schemeClr val="dk1"/>
                </a:solidFill>
              </a:rPr>
              <a:t> in audiometry is used to prevent the non-test ear from detecting sounds meant for the test ear during a hearing test. This ensures that each ear's hearing ability is accurately assessed without interference or "cross-hearing." Masking is crucial when there's a significant difference in hearing sensitivity between the ears or when testing for </a:t>
            </a:r>
            <a:r>
              <a:rPr lang="en" sz="1500" b="1">
                <a:solidFill>
                  <a:schemeClr val="dk1"/>
                </a:solidFill>
              </a:rPr>
              <a:t>bone conduction</a:t>
            </a:r>
            <a:r>
              <a:rPr lang="en" sz="1500">
                <a:solidFill>
                  <a:schemeClr val="dk1"/>
                </a:solidFill>
              </a:rPr>
              <a:t>, where sound vibrations can easily travel through the skull to both ears.</a:t>
            </a:r>
            <a:endParaRPr sz="1500">
              <a:solidFill>
                <a:schemeClr val="dk1"/>
              </a:solidFill>
            </a:endParaRPr>
          </a:p>
          <a:p>
            <a:pPr marL="0" lvl="0" indent="0" algn="just" rtl="0">
              <a:spcBef>
                <a:spcPts val="1200"/>
              </a:spcBef>
              <a:spcAft>
                <a:spcPts val="1200"/>
              </a:spcAft>
              <a:buNone/>
            </a:pPr>
            <a:endParaRPr sz="2200"/>
          </a:p>
        </p:txBody>
      </p:sp>
      <p:pic>
        <p:nvPicPr>
          <p:cNvPr id="160" name="Google Shape;160;p28"/>
          <p:cNvPicPr preferRelativeResize="0"/>
          <p:nvPr/>
        </p:nvPicPr>
        <p:blipFill rotWithShape="1">
          <a:blip r:embed="rId3">
            <a:alphaModFix/>
          </a:blip>
          <a:srcRect l="22573" t="884" r="24586" b="874"/>
          <a:stretch/>
        </p:blipFill>
        <p:spPr>
          <a:xfrm>
            <a:off x="6370144" y="2382425"/>
            <a:ext cx="2462156" cy="2288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9"/>
          <p:cNvPicPr preferRelativeResize="0"/>
          <p:nvPr/>
        </p:nvPicPr>
        <p:blipFill>
          <a:blip r:embed="rId3">
            <a:alphaModFix/>
          </a:blip>
          <a:stretch>
            <a:fillRect/>
          </a:stretch>
        </p:blipFill>
        <p:spPr>
          <a:xfrm>
            <a:off x="2073300" y="271150"/>
            <a:ext cx="4522900" cy="4575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txBox="1">
            <a:spLocks noGrp="1"/>
          </p:cNvSpPr>
          <p:nvPr>
            <p:ph type="title"/>
          </p:nvPr>
        </p:nvSpPr>
        <p:spPr>
          <a:xfrm>
            <a:off x="311700" y="-5985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400"/>
              </a:spcAft>
              <a:buClr>
                <a:schemeClr val="dk1"/>
              </a:buClr>
              <a:buSzPts val="1100"/>
              <a:buFont typeface="Arial"/>
              <a:buNone/>
            </a:pPr>
            <a:r>
              <a:rPr lang="en" sz="2000" b="1"/>
              <a:t>Why Masking is Needed</a:t>
            </a:r>
            <a:endParaRPr sz="3500"/>
          </a:p>
        </p:txBody>
      </p:sp>
      <p:sp>
        <p:nvSpPr>
          <p:cNvPr id="171" name="Google Shape;171;p30"/>
          <p:cNvSpPr txBox="1">
            <a:spLocks noGrp="1"/>
          </p:cNvSpPr>
          <p:nvPr>
            <p:ph type="body" idx="1"/>
          </p:nvPr>
        </p:nvSpPr>
        <p:spPr>
          <a:xfrm>
            <a:off x="259125" y="58575"/>
            <a:ext cx="8520600" cy="3416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endParaRPr sz="1700" b="1">
              <a:solidFill>
                <a:schemeClr val="dk1"/>
              </a:solidFill>
            </a:endParaRPr>
          </a:p>
          <a:p>
            <a:pPr marL="0" lvl="0" indent="0" algn="l" rtl="0">
              <a:spcBef>
                <a:spcPts val="1200"/>
              </a:spcBef>
              <a:spcAft>
                <a:spcPts val="0"/>
              </a:spcAft>
              <a:buClr>
                <a:schemeClr val="dk1"/>
              </a:buClr>
              <a:buSzPts val="1100"/>
              <a:buFont typeface="Arial"/>
              <a:buNone/>
            </a:pPr>
            <a:r>
              <a:rPr lang="en" sz="1500">
                <a:solidFill>
                  <a:schemeClr val="dk1"/>
                </a:solidFill>
              </a:rPr>
              <a:t>When testing one ear (test ear), sound may be heard in the opposite ear (non-test ear), especially if:</a:t>
            </a:r>
            <a:endParaRPr sz="1500">
              <a:solidFill>
                <a:schemeClr val="dk1"/>
              </a:solidFill>
            </a:endParaRPr>
          </a:p>
          <a:p>
            <a:pPr marL="457200" lvl="0" indent="-323850" algn="l" rtl="0">
              <a:spcBef>
                <a:spcPts val="1200"/>
              </a:spcBef>
              <a:spcAft>
                <a:spcPts val="0"/>
              </a:spcAft>
              <a:buClr>
                <a:schemeClr val="dk1"/>
              </a:buClr>
              <a:buSzPts val="1500"/>
              <a:buAutoNum type="arabicPeriod"/>
            </a:pPr>
            <a:r>
              <a:rPr lang="en" sz="1500">
                <a:solidFill>
                  <a:schemeClr val="dk1"/>
                </a:solidFill>
              </a:rPr>
              <a:t>There is a significant hearing loss in the test ear.</a:t>
            </a:r>
            <a:endParaRPr sz="1500">
              <a:solidFill>
                <a:schemeClr val="dk1"/>
              </a:solidFill>
            </a:endParaRPr>
          </a:p>
          <a:p>
            <a:pPr marL="457200" lvl="0" indent="-323850" algn="l" rtl="0">
              <a:spcBef>
                <a:spcPts val="0"/>
              </a:spcBef>
              <a:spcAft>
                <a:spcPts val="0"/>
              </a:spcAft>
              <a:buClr>
                <a:schemeClr val="dk1"/>
              </a:buClr>
              <a:buSzPts val="1500"/>
              <a:buAutoNum type="arabicPeriod"/>
            </a:pPr>
            <a:r>
              <a:rPr lang="en" sz="1500">
                <a:solidFill>
                  <a:schemeClr val="dk1"/>
                </a:solidFill>
              </a:rPr>
              <a:t>The sound levels are high enough to "cross over" to the better-hearing ear.</a:t>
            </a:r>
            <a:endParaRPr sz="1500">
              <a:solidFill>
                <a:schemeClr val="dk1"/>
              </a:solidFill>
            </a:endParaRPr>
          </a:p>
          <a:p>
            <a:pPr marL="0" lvl="0" indent="0" algn="l" rtl="0">
              <a:spcBef>
                <a:spcPts val="1200"/>
              </a:spcBef>
              <a:spcAft>
                <a:spcPts val="0"/>
              </a:spcAft>
              <a:buClr>
                <a:schemeClr val="dk1"/>
              </a:buClr>
              <a:buSzPts val="1100"/>
              <a:buFont typeface="Arial"/>
              <a:buNone/>
            </a:pPr>
            <a:r>
              <a:rPr lang="en" sz="1500">
                <a:solidFill>
                  <a:schemeClr val="dk1"/>
                </a:solidFill>
              </a:rPr>
              <a:t>Without masking, the audiogram results may inaccurately reflect the hearing abilities of the non-test ear rather than the test ear. Masking is done by introducing noise into the non-test ear to block it from hearing the test tones.</a:t>
            </a:r>
            <a:endParaRPr sz="1500">
              <a:solidFill>
                <a:schemeClr val="dk1"/>
              </a:solidFill>
            </a:endParaRPr>
          </a:p>
          <a:p>
            <a:pPr marL="0" lvl="0" indent="0" algn="l" rtl="0">
              <a:spcBef>
                <a:spcPts val="1200"/>
              </a:spcBef>
              <a:spcAft>
                <a:spcPts val="1200"/>
              </a:spcAft>
              <a:buNone/>
            </a:pPr>
            <a:endParaRPr sz="2200"/>
          </a:p>
        </p:txBody>
      </p:sp>
      <p:pic>
        <p:nvPicPr>
          <p:cNvPr id="172" name="Google Shape;172;p30"/>
          <p:cNvPicPr preferRelativeResize="0"/>
          <p:nvPr/>
        </p:nvPicPr>
        <p:blipFill>
          <a:blip r:embed="rId3">
            <a:alphaModFix/>
          </a:blip>
          <a:stretch>
            <a:fillRect/>
          </a:stretch>
        </p:blipFill>
        <p:spPr>
          <a:xfrm>
            <a:off x="6781350" y="2647950"/>
            <a:ext cx="1828800" cy="2495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275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Human ear anatomy and physiology</a:t>
            </a:r>
            <a:endParaRPr/>
          </a:p>
        </p:txBody>
      </p:sp>
      <p:sp>
        <p:nvSpPr>
          <p:cNvPr id="61" name="Google Shape;61;p14"/>
          <p:cNvSpPr txBox="1">
            <a:spLocks noGrp="1"/>
          </p:cNvSpPr>
          <p:nvPr>
            <p:ph type="body" idx="1"/>
          </p:nvPr>
        </p:nvSpPr>
        <p:spPr>
          <a:xfrm>
            <a:off x="227550" y="5727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The human ear is a complex organ responsible for detecting sound and helping with balance. It can be divided into three main parts: the outer ear, middle ear, and inner ear. Each part plays a distinct role in the process of hearing.</a:t>
            </a:r>
            <a:endParaRPr sz="1300">
              <a:latin typeface="Times New Roman"/>
              <a:ea typeface="Times New Roman"/>
              <a:cs typeface="Times New Roman"/>
              <a:sym typeface="Times New Roman"/>
            </a:endParaRPr>
          </a:p>
          <a:p>
            <a:pPr marL="0" lvl="0" indent="0" algn="l" rtl="0">
              <a:spcBef>
                <a:spcPts val="140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1. Outer Ear</a:t>
            </a:r>
            <a:endParaRPr sz="1300" b="1">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The outer ear consists of:</a:t>
            </a:r>
            <a:endParaRPr sz="1300">
              <a:solidFill>
                <a:schemeClr val="dk1"/>
              </a:solidFill>
              <a:latin typeface="Times New Roman"/>
              <a:ea typeface="Times New Roman"/>
              <a:cs typeface="Times New Roman"/>
              <a:sym typeface="Times New Roman"/>
            </a:endParaRPr>
          </a:p>
          <a:p>
            <a:pPr marL="457200" lvl="0" indent="-311150" algn="l" rtl="0">
              <a:spcBef>
                <a:spcPts val="120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Pinna (Auricle)</a:t>
            </a:r>
            <a:r>
              <a:rPr lang="en" sz="1300">
                <a:solidFill>
                  <a:schemeClr val="dk1"/>
                </a:solidFill>
                <a:latin typeface="Times New Roman"/>
                <a:ea typeface="Times New Roman"/>
                <a:cs typeface="Times New Roman"/>
                <a:sym typeface="Times New Roman"/>
              </a:rPr>
              <a:t>: The visible part of the ear that helps collect sound waves.</a:t>
            </a:r>
            <a:endParaRPr sz="1300">
              <a:solidFill>
                <a:schemeClr val="dk1"/>
              </a:solidFill>
              <a:latin typeface="Times New Roman"/>
              <a:ea typeface="Times New Roman"/>
              <a:cs typeface="Times New Roman"/>
              <a:sym typeface="Times New Roman"/>
            </a:endParaRPr>
          </a:p>
          <a:p>
            <a:pPr marL="457200" lvl="0" indent="-311150" algn="l" rtl="0">
              <a:spcBef>
                <a:spcPts val="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Ear Canal (External Auditory Canal)</a:t>
            </a:r>
            <a:r>
              <a:rPr lang="en" sz="1300">
                <a:solidFill>
                  <a:schemeClr val="dk1"/>
                </a:solidFill>
                <a:latin typeface="Times New Roman"/>
                <a:ea typeface="Times New Roman"/>
                <a:cs typeface="Times New Roman"/>
                <a:sym typeface="Times New Roman"/>
              </a:rPr>
              <a:t>: A tube that channels the sound waves to the eardrum.</a:t>
            </a:r>
            <a:endParaRPr sz="13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Function</a:t>
            </a:r>
            <a:r>
              <a:rPr lang="en" sz="1300">
                <a:solidFill>
                  <a:schemeClr val="dk1"/>
                </a:solidFill>
                <a:latin typeface="Times New Roman"/>
                <a:ea typeface="Times New Roman"/>
                <a:cs typeface="Times New Roman"/>
                <a:sym typeface="Times New Roman"/>
              </a:rPr>
              <a:t>: The pinna gathers sound waves from the environment and directs them through the ear canal toward the eardrum (tympanic membrane).</a:t>
            </a:r>
            <a:endParaRPr sz="13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sz="1300">
              <a:latin typeface="Times New Roman"/>
              <a:ea typeface="Times New Roman"/>
              <a:cs typeface="Times New Roman"/>
              <a:sym typeface="Times New Roman"/>
            </a:endParaRPr>
          </a:p>
        </p:txBody>
      </p:sp>
      <p:pic>
        <p:nvPicPr>
          <p:cNvPr id="62" name="Google Shape;62;p14"/>
          <p:cNvPicPr preferRelativeResize="0"/>
          <p:nvPr/>
        </p:nvPicPr>
        <p:blipFill>
          <a:blip r:embed="rId3">
            <a:alphaModFix/>
          </a:blip>
          <a:stretch>
            <a:fillRect/>
          </a:stretch>
        </p:blipFill>
        <p:spPr>
          <a:xfrm>
            <a:off x="5719600" y="3346525"/>
            <a:ext cx="3028550" cy="167690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1"/>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400"/>
              </a:spcAft>
              <a:buClr>
                <a:schemeClr val="dk1"/>
              </a:buClr>
              <a:buSzPts val="1100"/>
              <a:buFont typeface="Arial"/>
              <a:buNone/>
            </a:pPr>
            <a:r>
              <a:rPr lang="en" sz="2000" b="1"/>
              <a:t>Principles of Masking</a:t>
            </a:r>
            <a:endParaRPr sz="3500"/>
          </a:p>
        </p:txBody>
      </p:sp>
      <p:sp>
        <p:nvSpPr>
          <p:cNvPr id="178" name="Google Shape;178;p31"/>
          <p:cNvSpPr txBox="1">
            <a:spLocks noGrp="1"/>
          </p:cNvSpPr>
          <p:nvPr>
            <p:ph type="body" idx="1"/>
          </p:nvPr>
        </p:nvSpPr>
        <p:spPr>
          <a:xfrm>
            <a:off x="364300" y="447750"/>
            <a:ext cx="8520600" cy="3416400"/>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Clr>
                <a:schemeClr val="dk1"/>
              </a:buClr>
              <a:buSzPts val="1100"/>
              <a:buFont typeface="Arial"/>
              <a:buNone/>
            </a:pPr>
            <a:endParaRPr sz="1700" b="1">
              <a:solidFill>
                <a:schemeClr val="dk1"/>
              </a:solidFill>
            </a:endParaRPr>
          </a:p>
          <a:p>
            <a:pPr marL="457200" lvl="0" indent="-323850" algn="l" rtl="0">
              <a:spcBef>
                <a:spcPts val="1200"/>
              </a:spcBef>
              <a:spcAft>
                <a:spcPts val="0"/>
              </a:spcAft>
              <a:buClr>
                <a:schemeClr val="dk1"/>
              </a:buClr>
              <a:buSzPts val="1500"/>
              <a:buAutoNum type="arabicPeriod"/>
            </a:pPr>
            <a:r>
              <a:rPr lang="en" sz="1500" b="1">
                <a:solidFill>
                  <a:schemeClr val="dk1"/>
                </a:solidFill>
              </a:rPr>
              <a:t>Interaural Attenuation (IA)</a:t>
            </a:r>
            <a:r>
              <a:rPr lang="en" sz="1500">
                <a:solidFill>
                  <a:schemeClr val="dk1"/>
                </a:solidFill>
              </a:rPr>
              <a:t>: When sound crosses over from the test ear to the non-test ear, some of the sound energy is absorbed by the head. This energy reduction is known as </a:t>
            </a:r>
            <a:r>
              <a:rPr lang="en" sz="1500" b="1">
                <a:solidFill>
                  <a:schemeClr val="dk1"/>
                </a:solidFill>
              </a:rPr>
              <a:t>interaural attenuation (IA)</a:t>
            </a:r>
            <a:r>
              <a:rPr lang="en" sz="1500">
                <a:solidFill>
                  <a:schemeClr val="dk1"/>
                </a:solidFill>
              </a:rPr>
              <a:t>.</a:t>
            </a:r>
            <a:endParaRPr sz="1500">
              <a:solidFill>
                <a:schemeClr val="dk1"/>
              </a:solidFill>
            </a:endParaRPr>
          </a:p>
          <a:p>
            <a:pPr marL="914400" lvl="1" indent="-323850" algn="l" rtl="0">
              <a:spcBef>
                <a:spcPts val="0"/>
              </a:spcBef>
              <a:spcAft>
                <a:spcPts val="0"/>
              </a:spcAft>
              <a:buClr>
                <a:schemeClr val="dk1"/>
              </a:buClr>
              <a:buSzPts val="1500"/>
              <a:buChar char="○"/>
            </a:pPr>
            <a:r>
              <a:rPr lang="en" sz="1500">
                <a:solidFill>
                  <a:schemeClr val="dk1"/>
                </a:solidFill>
              </a:rPr>
              <a:t>For air conduction with headphones: IA is approximately </a:t>
            </a:r>
            <a:r>
              <a:rPr lang="en" sz="1500" b="1">
                <a:solidFill>
                  <a:schemeClr val="dk1"/>
                </a:solidFill>
              </a:rPr>
              <a:t>40 dB</a:t>
            </a:r>
            <a:r>
              <a:rPr lang="en" sz="1500">
                <a:solidFill>
                  <a:schemeClr val="dk1"/>
                </a:solidFill>
              </a:rPr>
              <a:t>.</a:t>
            </a:r>
            <a:endParaRPr sz="1500">
              <a:solidFill>
                <a:schemeClr val="dk1"/>
              </a:solidFill>
            </a:endParaRPr>
          </a:p>
          <a:p>
            <a:pPr marL="914400" lvl="1" indent="-323850" algn="l" rtl="0">
              <a:spcBef>
                <a:spcPts val="0"/>
              </a:spcBef>
              <a:spcAft>
                <a:spcPts val="0"/>
              </a:spcAft>
              <a:buClr>
                <a:schemeClr val="dk1"/>
              </a:buClr>
              <a:buSzPts val="1500"/>
              <a:buChar char="○"/>
            </a:pPr>
            <a:r>
              <a:rPr lang="en" sz="1500">
                <a:solidFill>
                  <a:schemeClr val="dk1"/>
                </a:solidFill>
              </a:rPr>
              <a:t>For air conduction with insert earphones: IA is approximately </a:t>
            </a:r>
            <a:r>
              <a:rPr lang="en" sz="1500" b="1">
                <a:solidFill>
                  <a:schemeClr val="dk1"/>
                </a:solidFill>
              </a:rPr>
              <a:t>60 dB</a:t>
            </a:r>
            <a:r>
              <a:rPr lang="en" sz="1500">
                <a:solidFill>
                  <a:schemeClr val="dk1"/>
                </a:solidFill>
              </a:rPr>
              <a:t>.</a:t>
            </a:r>
            <a:endParaRPr sz="1500">
              <a:solidFill>
                <a:schemeClr val="dk1"/>
              </a:solidFill>
            </a:endParaRPr>
          </a:p>
          <a:p>
            <a:pPr marL="914400" lvl="1" indent="-323850" algn="l" rtl="0">
              <a:spcBef>
                <a:spcPts val="0"/>
              </a:spcBef>
              <a:spcAft>
                <a:spcPts val="0"/>
              </a:spcAft>
              <a:buClr>
                <a:schemeClr val="dk1"/>
              </a:buClr>
              <a:buSzPts val="1500"/>
              <a:buChar char="○"/>
            </a:pPr>
            <a:r>
              <a:rPr lang="en" sz="1500">
                <a:solidFill>
                  <a:schemeClr val="dk1"/>
                </a:solidFill>
              </a:rPr>
              <a:t>For bone conduction: IA is </a:t>
            </a:r>
            <a:r>
              <a:rPr lang="en" sz="1500" b="1">
                <a:solidFill>
                  <a:schemeClr val="dk1"/>
                </a:solidFill>
              </a:rPr>
              <a:t>0 dB</a:t>
            </a:r>
            <a:r>
              <a:rPr lang="en" sz="1500">
                <a:solidFill>
                  <a:schemeClr val="dk1"/>
                </a:solidFill>
              </a:rPr>
              <a:t> (because bone conduction stimulates both cochleas directly).</a:t>
            </a:r>
            <a:endParaRPr sz="1500">
              <a:solidFill>
                <a:schemeClr val="dk1"/>
              </a:solidFill>
            </a:endParaRPr>
          </a:p>
          <a:p>
            <a:pPr marL="457200" lvl="0" indent="-323850" algn="l" rtl="0">
              <a:spcBef>
                <a:spcPts val="0"/>
              </a:spcBef>
              <a:spcAft>
                <a:spcPts val="0"/>
              </a:spcAft>
              <a:buClr>
                <a:schemeClr val="dk1"/>
              </a:buClr>
              <a:buSzPts val="1500"/>
              <a:buAutoNum type="arabicPeriod"/>
            </a:pPr>
            <a:r>
              <a:rPr lang="en" sz="1500" b="1">
                <a:solidFill>
                  <a:schemeClr val="dk1"/>
                </a:solidFill>
              </a:rPr>
              <a:t>Cross-Hearing</a:t>
            </a:r>
            <a:r>
              <a:rPr lang="en" sz="1500">
                <a:solidFill>
                  <a:schemeClr val="dk1"/>
                </a:solidFill>
              </a:rPr>
              <a:t>: When a sound is loud enough to reach the non-test ear, it can interfere with testing, causing inaccurate results. Masking ensures that the sound presented to the test ear does not cross over to the non-test ear.</a:t>
            </a:r>
            <a:endParaRPr sz="1500">
              <a:solidFill>
                <a:schemeClr val="dk1"/>
              </a:solidFill>
            </a:endParaRPr>
          </a:p>
          <a:p>
            <a:pPr marL="457200" lvl="0" indent="-323850" algn="l" rtl="0">
              <a:spcBef>
                <a:spcPts val="0"/>
              </a:spcBef>
              <a:spcAft>
                <a:spcPts val="0"/>
              </a:spcAft>
              <a:buClr>
                <a:schemeClr val="dk1"/>
              </a:buClr>
              <a:buSzPts val="1500"/>
              <a:buAutoNum type="arabicPeriod"/>
            </a:pPr>
            <a:r>
              <a:rPr lang="en" sz="1500" b="1">
                <a:solidFill>
                  <a:schemeClr val="dk1"/>
                </a:solidFill>
              </a:rPr>
              <a:t>Effective Masking</a:t>
            </a:r>
            <a:r>
              <a:rPr lang="en" sz="1500">
                <a:solidFill>
                  <a:schemeClr val="dk1"/>
                </a:solidFill>
              </a:rPr>
              <a:t>: To mask, a noise (typically narrowband noise) is played in the non-test ear. The intensity of this masking noise must be loud enough to "cover" the hearing sensitivity of the non-test ear but not so loud that it interferes with the test ear.</a:t>
            </a:r>
            <a:endParaRPr sz="1500">
              <a:solidFill>
                <a:schemeClr val="dk1"/>
              </a:solidFill>
            </a:endParaRPr>
          </a:p>
          <a:p>
            <a:pPr marL="0" lvl="0" indent="0" algn="l" rtl="0">
              <a:spcBef>
                <a:spcPts val="1200"/>
              </a:spcBef>
              <a:spcAft>
                <a:spcPts val="1200"/>
              </a:spcAft>
              <a:buNone/>
            </a:pPr>
            <a:endParaRPr sz="2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248600" y="453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400"/>
              </a:spcAft>
              <a:buClr>
                <a:schemeClr val="dk1"/>
              </a:buClr>
              <a:buSzPts val="1100"/>
              <a:buFont typeface="Arial"/>
              <a:buNone/>
            </a:pPr>
            <a:r>
              <a:rPr lang="en" sz="2000" b="1"/>
              <a:t>Masking Procedure</a:t>
            </a:r>
            <a:endParaRPr sz="3500"/>
          </a:p>
        </p:txBody>
      </p:sp>
      <p:sp>
        <p:nvSpPr>
          <p:cNvPr id="184" name="Google Shape;184;p32"/>
          <p:cNvSpPr txBox="1">
            <a:spLocks noGrp="1"/>
          </p:cNvSpPr>
          <p:nvPr>
            <p:ph type="body" idx="1"/>
          </p:nvPr>
        </p:nvSpPr>
        <p:spPr>
          <a:xfrm>
            <a:off x="311700" y="121675"/>
            <a:ext cx="8520600" cy="2741700"/>
          </a:xfrm>
          <a:prstGeom prst="rect">
            <a:avLst/>
          </a:prstGeom>
        </p:spPr>
        <p:txBody>
          <a:bodyPr spcFirstLastPara="1" wrap="square" lIns="91425" tIns="91425" rIns="91425" bIns="91425" anchor="t" anchorCtr="0">
            <a:noAutofit/>
          </a:bodyPr>
          <a:lstStyle/>
          <a:p>
            <a:pPr marL="0" lvl="0" indent="0" algn="just" rtl="0">
              <a:spcBef>
                <a:spcPts val="1400"/>
              </a:spcBef>
              <a:spcAft>
                <a:spcPts val="0"/>
              </a:spcAft>
              <a:buClr>
                <a:schemeClr val="dk1"/>
              </a:buClr>
              <a:buSzPts val="1100"/>
              <a:buFont typeface="Arial"/>
              <a:buNone/>
            </a:pPr>
            <a:endParaRPr sz="1600" b="1">
              <a:solidFill>
                <a:schemeClr val="dk1"/>
              </a:solidFill>
            </a:endParaRPr>
          </a:p>
          <a:p>
            <a:pPr marL="457200" lvl="0" indent="-317500" algn="just" rtl="0">
              <a:spcBef>
                <a:spcPts val="1200"/>
              </a:spcBef>
              <a:spcAft>
                <a:spcPts val="0"/>
              </a:spcAft>
              <a:buClr>
                <a:schemeClr val="dk1"/>
              </a:buClr>
              <a:buSzPts val="1400"/>
              <a:buAutoNum type="arabicPeriod"/>
            </a:pPr>
            <a:r>
              <a:rPr lang="en" sz="1400" b="1">
                <a:solidFill>
                  <a:schemeClr val="dk1"/>
                </a:solidFill>
              </a:rPr>
              <a:t>Air Conduction Masking</a:t>
            </a:r>
            <a:r>
              <a:rPr lang="en" sz="1400">
                <a:solidFill>
                  <a:schemeClr val="dk1"/>
                </a:solidFill>
              </a:rPr>
              <a:t>:</a:t>
            </a:r>
            <a:endParaRPr sz="1400">
              <a:solidFill>
                <a:schemeClr val="dk1"/>
              </a:solidFill>
            </a:endParaRPr>
          </a:p>
          <a:p>
            <a:pPr marL="914400" lvl="1" indent="-317500" algn="just" rtl="0">
              <a:spcBef>
                <a:spcPts val="0"/>
              </a:spcBef>
              <a:spcAft>
                <a:spcPts val="0"/>
              </a:spcAft>
              <a:buClr>
                <a:schemeClr val="dk1"/>
              </a:buClr>
              <a:buSzPts val="1400"/>
              <a:buChar char="○"/>
            </a:pPr>
            <a:r>
              <a:rPr lang="en">
                <a:solidFill>
                  <a:schemeClr val="dk1"/>
                </a:solidFill>
              </a:rPr>
              <a:t>If the air conduction threshold in the test ear is significantly worse than in the non-test ear, masking is applied to the non-test ear.</a:t>
            </a:r>
            <a:endParaRPr>
              <a:solidFill>
                <a:schemeClr val="dk1"/>
              </a:solidFill>
            </a:endParaRPr>
          </a:p>
          <a:p>
            <a:pPr marL="914400" lvl="1" indent="-317500" algn="just" rtl="0">
              <a:spcBef>
                <a:spcPts val="0"/>
              </a:spcBef>
              <a:spcAft>
                <a:spcPts val="0"/>
              </a:spcAft>
              <a:buClr>
                <a:schemeClr val="dk1"/>
              </a:buClr>
              <a:buSzPts val="1400"/>
              <a:buChar char="○"/>
            </a:pPr>
            <a:r>
              <a:rPr lang="en">
                <a:solidFill>
                  <a:schemeClr val="dk1"/>
                </a:solidFill>
              </a:rPr>
              <a:t>For example, if the threshold difference between ears exceeds 40 dB with headphones, masking noise is introduced in the non-test ear at a level just loud enough to keep it from hearing the sound meant for the test ear.</a:t>
            </a:r>
            <a:endParaRPr>
              <a:solidFill>
                <a:schemeClr val="dk1"/>
              </a:solidFill>
            </a:endParaRPr>
          </a:p>
          <a:p>
            <a:pPr marL="457200" lvl="0" indent="-317500" algn="just" rtl="0">
              <a:spcBef>
                <a:spcPts val="0"/>
              </a:spcBef>
              <a:spcAft>
                <a:spcPts val="0"/>
              </a:spcAft>
              <a:buClr>
                <a:schemeClr val="dk1"/>
              </a:buClr>
              <a:buSzPts val="1400"/>
              <a:buAutoNum type="arabicPeriod"/>
            </a:pPr>
            <a:r>
              <a:rPr lang="en" sz="1400" b="1">
                <a:solidFill>
                  <a:schemeClr val="dk1"/>
                </a:solidFill>
              </a:rPr>
              <a:t>Bone Conduction Masking</a:t>
            </a:r>
            <a:r>
              <a:rPr lang="en" sz="1400">
                <a:solidFill>
                  <a:schemeClr val="dk1"/>
                </a:solidFill>
              </a:rPr>
              <a:t>:</a:t>
            </a:r>
            <a:endParaRPr sz="1400">
              <a:solidFill>
                <a:schemeClr val="dk1"/>
              </a:solidFill>
            </a:endParaRPr>
          </a:p>
          <a:p>
            <a:pPr marL="914400" lvl="1" indent="-317500" algn="just" rtl="0">
              <a:spcBef>
                <a:spcPts val="0"/>
              </a:spcBef>
              <a:spcAft>
                <a:spcPts val="0"/>
              </a:spcAft>
              <a:buClr>
                <a:schemeClr val="dk1"/>
              </a:buClr>
              <a:buSzPts val="1400"/>
              <a:buChar char="○"/>
            </a:pPr>
            <a:r>
              <a:rPr lang="en">
                <a:solidFill>
                  <a:schemeClr val="dk1"/>
                </a:solidFill>
              </a:rPr>
              <a:t>Because bone conduction stimulates both cochleas, masking is typically needed for bone conduction testing, particularly if there is a significant air-bone gap (i.e., when bone conduction thresholds are better than air conduction thresholds by 10 dB or more).</a:t>
            </a:r>
            <a:endParaRPr>
              <a:solidFill>
                <a:schemeClr val="dk1"/>
              </a:solidFill>
            </a:endParaRPr>
          </a:p>
          <a:p>
            <a:pPr marL="914400" lvl="1" indent="-317500" algn="just" rtl="0">
              <a:spcBef>
                <a:spcPts val="0"/>
              </a:spcBef>
              <a:spcAft>
                <a:spcPts val="0"/>
              </a:spcAft>
              <a:buClr>
                <a:schemeClr val="dk1"/>
              </a:buClr>
              <a:buSzPts val="1400"/>
              <a:buChar char="○"/>
            </a:pPr>
            <a:r>
              <a:rPr lang="en">
                <a:solidFill>
                  <a:schemeClr val="dk1"/>
                </a:solidFill>
              </a:rPr>
              <a:t>Narrowband noise is applied to the non-test ear, allowing the tester to isolate the response from the test ear.</a:t>
            </a:r>
            <a:endParaRPr>
              <a:solidFill>
                <a:schemeClr val="dk1"/>
              </a:solidFill>
            </a:endParaRPr>
          </a:p>
          <a:p>
            <a:pPr marL="0" lvl="0" indent="0" algn="just" rtl="0">
              <a:spcBef>
                <a:spcPts val="1200"/>
              </a:spcBef>
              <a:spcAft>
                <a:spcPts val="1200"/>
              </a:spcAft>
              <a:buNone/>
            </a:pPr>
            <a:endParaRPr sz="2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311700" y="768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400"/>
              </a:spcAft>
              <a:buClr>
                <a:schemeClr val="dk1"/>
              </a:buClr>
              <a:buSzPts val="1100"/>
              <a:buFont typeface="Arial"/>
              <a:buNone/>
            </a:pPr>
            <a:r>
              <a:rPr lang="en" sz="2000" b="1"/>
              <a:t>Types of Noise Used for Masking</a:t>
            </a:r>
            <a:endParaRPr sz="3500"/>
          </a:p>
        </p:txBody>
      </p:sp>
      <p:sp>
        <p:nvSpPr>
          <p:cNvPr id="190" name="Google Shape;190;p33"/>
          <p:cNvSpPr txBox="1">
            <a:spLocks noGrp="1"/>
          </p:cNvSpPr>
          <p:nvPr>
            <p:ph type="body" idx="1"/>
          </p:nvPr>
        </p:nvSpPr>
        <p:spPr>
          <a:xfrm>
            <a:off x="311700" y="521375"/>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1400"/>
              </a:spcBef>
              <a:spcAft>
                <a:spcPts val="0"/>
              </a:spcAft>
              <a:buClr>
                <a:schemeClr val="dk1"/>
              </a:buClr>
              <a:buSzPts val="1100"/>
              <a:buFont typeface="Arial"/>
              <a:buNone/>
            </a:pPr>
            <a:endParaRPr sz="1500" b="1">
              <a:solidFill>
                <a:schemeClr val="dk1"/>
              </a:solidFill>
            </a:endParaRPr>
          </a:p>
          <a:p>
            <a:pPr marL="457200" lvl="0" indent="-311150" algn="l" rtl="0">
              <a:lnSpc>
                <a:spcPct val="95000"/>
              </a:lnSpc>
              <a:spcBef>
                <a:spcPts val="1200"/>
              </a:spcBef>
              <a:spcAft>
                <a:spcPts val="0"/>
              </a:spcAft>
              <a:buClr>
                <a:schemeClr val="dk1"/>
              </a:buClr>
              <a:buSzPts val="1300"/>
              <a:buAutoNum type="arabicPeriod"/>
            </a:pPr>
            <a:r>
              <a:rPr lang="en" sz="1300" b="1">
                <a:solidFill>
                  <a:schemeClr val="dk1"/>
                </a:solidFill>
              </a:rPr>
              <a:t>Narrowband Noise (NBN)</a:t>
            </a:r>
            <a:r>
              <a:rPr lang="en" sz="1300">
                <a:solidFill>
                  <a:schemeClr val="dk1"/>
                </a:solidFill>
              </a:rPr>
              <a:t>:</a:t>
            </a:r>
            <a:endParaRPr sz="1300">
              <a:solidFill>
                <a:schemeClr val="dk1"/>
              </a:solidFill>
            </a:endParaRPr>
          </a:p>
          <a:p>
            <a:pPr marL="914400" lvl="1" indent="-311150" algn="l" rtl="0">
              <a:lnSpc>
                <a:spcPct val="95000"/>
              </a:lnSpc>
              <a:spcBef>
                <a:spcPts val="0"/>
              </a:spcBef>
              <a:spcAft>
                <a:spcPts val="0"/>
              </a:spcAft>
              <a:buClr>
                <a:schemeClr val="dk1"/>
              </a:buClr>
              <a:buSzPts val="1300"/>
              <a:buChar char="○"/>
            </a:pPr>
            <a:r>
              <a:rPr lang="en" sz="1300">
                <a:solidFill>
                  <a:schemeClr val="dk1"/>
                </a:solidFill>
              </a:rPr>
              <a:t>Narrowband noise is a filtered noise centered around the test frequency. It is the most common masking noise used because it targets the specific frequency being tested, minimizing the amount of noise applied.</a:t>
            </a:r>
            <a:endParaRPr sz="1300">
              <a:solidFill>
                <a:schemeClr val="dk1"/>
              </a:solidFill>
            </a:endParaRPr>
          </a:p>
          <a:p>
            <a:pPr marL="457200" lvl="0" indent="-311150" algn="l" rtl="0">
              <a:lnSpc>
                <a:spcPct val="95000"/>
              </a:lnSpc>
              <a:spcBef>
                <a:spcPts val="0"/>
              </a:spcBef>
              <a:spcAft>
                <a:spcPts val="0"/>
              </a:spcAft>
              <a:buClr>
                <a:schemeClr val="dk1"/>
              </a:buClr>
              <a:buSzPts val="1300"/>
              <a:buAutoNum type="arabicPeriod"/>
            </a:pPr>
            <a:r>
              <a:rPr lang="en" sz="1300" b="1">
                <a:solidFill>
                  <a:schemeClr val="dk1"/>
                </a:solidFill>
              </a:rPr>
              <a:t>White Noise</a:t>
            </a:r>
            <a:r>
              <a:rPr lang="en" sz="1300">
                <a:solidFill>
                  <a:schemeClr val="dk1"/>
                </a:solidFill>
              </a:rPr>
              <a:t>:</a:t>
            </a:r>
            <a:endParaRPr sz="1300">
              <a:solidFill>
                <a:schemeClr val="dk1"/>
              </a:solidFill>
            </a:endParaRPr>
          </a:p>
          <a:p>
            <a:pPr marL="914400" lvl="1" indent="-311150" algn="l" rtl="0">
              <a:lnSpc>
                <a:spcPct val="95000"/>
              </a:lnSpc>
              <a:spcBef>
                <a:spcPts val="0"/>
              </a:spcBef>
              <a:spcAft>
                <a:spcPts val="0"/>
              </a:spcAft>
              <a:buClr>
                <a:schemeClr val="dk1"/>
              </a:buClr>
              <a:buSzPts val="1300"/>
              <a:buChar char="○"/>
            </a:pPr>
            <a:r>
              <a:rPr lang="en" sz="1300">
                <a:solidFill>
                  <a:schemeClr val="dk1"/>
                </a:solidFill>
              </a:rPr>
              <a:t>White noise consists of equal energy at all frequencies, but it can be unnecessarily broad for masking, affecting more than just the test frequency. It is not typically used in audiometry.</a:t>
            </a:r>
            <a:endParaRPr sz="1300">
              <a:solidFill>
                <a:schemeClr val="dk1"/>
              </a:solidFill>
            </a:endParaRPr>
          </a:p>
          <a:p>
            <a:pPr marL="457200" lvl="0" indent="-311150" algn="l" rtl="0">
              <a:lnSpc>
                <a:spcPct val="95000"/>
              </a:lnSpc>
              <a:spcBef>
                <a:spcPts val="0"/>
              </a:spcBef>
              <a:spcAft>
                <a:spcPts val="0"/>
              </a:spcAft>
              <a:buClr>
                <a:schemeClr val="dk1"/>
              </a:buClr>
              <a:buSzPts val="1300"/>
              <a:buAutoNum type="arabicPeriod"/>
            </a:pPr>
            <a:r>
              <a:rPr lang="en" sz="1300" b="1">
                <a:solidFill>
                  <a:schemeClr val="dk1"/>
                </a:solidFill>
              </a:rPr>
              <a:t>Speech Noise</a:t>
            </a:r>
            <a:r>
              <a:rPr lang="en" sz="1300">
                <a:solidFill>
                  <a:schemeClr val="dk1"/>
                </a:solidFill>
              </a:rPr>
              <a:t>:</a:t>
            </a:r>
            <a:endParaRPr sz="1300">
              <a:solidFill>
                <a:schemeClr val="dk1"/>
              </a:solidFill>
            </a:endParaRPr>
          </a:p>
          <a:p>
            <a:pPr marL="914400" lvl="1" indent="-311150" algn="l" rtl="0">
              <a:lnSpc>
                <a:spcPct val="95000"/>
              </a:lnSpc>
              <a:spcBef>
                <a:spcPts val="0"/>
              </a:spcBef>
              <a:spcAft>
                <a:spcPts val="0"/>
              </a:spcAft>
              <a:buClr>
                <a:schemeClr val="dk1"/>
              </a:buClr>
              <a:buSzPts val="1300"/>
              <a:buChar char="○"/>
            </a:pPr>
            <a:r>
              <a:rPr lang="en" sz="1300">
                <a:solidFill>
                  <a:schemeClr val="dk1"/>
                </a:solidFill>
              </a:rPr>
              <a:t>This type of noise is used when testing speech recognition thresholds. It simulates the frequency spectrum of speech, ensuring the non-test ear cannot understand or respond to the speech being tested in the test ear.</a:t>
            </a:r>
            <a:endParaRPr sz="1300">
              <a:solidFill>
                <a:schemeClr val="dk1"/>
              </a:solidFill>
            </a:endParaRPr>
          </a:p>
          <a:p>
            <a:pPr marL="0" lvl="0" indent="0" algn="l" rtl="0">
              <a:lnSpc>
                <a:spcPct val="95000"/>
              </a:lnSpc>
              <a:spcBef>
                <a:spcPts val="1400"/>
              </a:spcBef>
              <a:spcAft>
                <a:spcPts val="0"/>
              </a:spcAft>
              <a:buNone/>
            </a:pPr>
            <a:r>
              <a:rPr lang="en" sz="1500" b="1">
                <a:solidFill>
                  <a:schemeClr val="dk1"/>
                </a:solidFill>
              </a:rPr>
              <a:t>Example of Masking Application</a:t>
            </a:r>
            <a:endParaRPr sz="1500" b="1">
              <a:solidFill>
                <a:schemeClr val="dk1"/>
              </a:solidFill>
            </a:endParaRPr>
          </a:p>
          <a:p>
            <a:pPr marL="457200" lvl="0" indent="-311150" algn="l" rtl="0">
              <a:lnSpc>
                <a:spcPct val="95000"/>
              </a:lnSpc>
              <a:spcBef>
                <a:spcPts val="1200"/>
              </a:spcBef>
              <a:spcAft>
                <a:spcPts val="0"/>
              </a:spcAft>
              <a:buClr>
                <a:schemeClr val="dk1"/>
              </a:buClr>
              <a:buSzPts val="1300"/>
              <a:buChar char="●"/>
            </a:pPr>
            <a:r>
              <a:rPr lang="en" sz="1300" b="1">
                <a:solidFill>
                  <a:schemeClr val="dk1"/>
                </a:solidFill>
              </a:rPr>
              <a:t>Scenario</a:t>
            </a:r>
            <a:r>
              <a:rPr lang="en" sz="1300">
                <a:solidFill>
                  <a:schemeClr val="dk1"/>
                </a:solidFill>
              </a:rPr>
              <a:t>: If a patient has a severe hearing loss in the right ear and normal hearing in the left ear, during air conduction testing, the sound delivered to the right ear could be loud enough to "cross over" to the left ear. This would lead to inaccurate results. Masking noise is applied to the left ear to ensure that any responses are coming from the right ear only.</a:t>
            </a:r>
            <a:endParaRPr sz="1300">
              <a:solidFill>
                <a:schemeClr val="dk1"/>
              </a:solidFill>
            </a:endParaRPr>
          </a:p>
          <a:p>
            <a:pPr marL="0" lvl="0" indent="0" algn="l" rtl="0">
              <a:lnSpc>
                <a:spcPct val="95000"/>
              </a:lnSpc>
              <a:spcBef>
                <a:spcPts val="1200"/>
              </a:spcBef>
              <a:spcAft>
                <a:spcPts val="1200"/>
              </a:spcAft>
              <a:buNone/>
            </a:pP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4"/>
          <p:cNvSpPr txBox="1">
            <a:spLocks noGrp="1"/>
          </p:cNvSpPr>
          <p:nvPr>
            <p:ph type="title"/>
          </p:nvPr>
        </p:nvSpPr>
        <p:spPr>
          <a:xfrm>
            <a:off x="227550" y="66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400"/>
              </a:spcAft>
              <a:buClr>
                <a:schemeClr val="dk1"/>
              </a:buClr>
              <a:buSzPts val="1100"/>
              <a:buFont typeface="Arial"/>
              <a:buNone/>
            </a:pPr>
            <a:r>
              <a:rPr lang="en" sz="2000" b="1"/>
              <a:t>Challenges in Masking</a:t>
            </a:r>
            <a:endParaRPr sz="3500"/>
          </a:p>
        </p:txBody>
      </p:sp>
      <p:sp>
        <p:nvSpPr>
          <p:cNvPr id="196" name="Google Shape;196;p34"/>
          <p:cNvSpPr txBox="1">
            <a:spLocks noGrp="1"/>
          </p:cNvSpPr>
          <p:nvPr>
            <p:ph type="body" idx="1"/>
          </p:nvPr>
        </p:nvSpPr>
        <p:spPr>
          <a:xfrm>
            <a:off x="143400" y="310975"/>
            <a:ext cx="8520600" cy="3416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endParaRPr sz="1600" b="1">
              <a:solidFill>
                <a:schemeClr val="dk1"/>
              </a:solidFill>
            </a:endParaRPr>
          </a:p>
          <a:p>
            <a:pPr marL="457200" lvl="0" indent="-317500" algn="l" rtl="0">
              <a:spcBef>
                <a:spcPts val="1200"/>
              </a:spcBef>
              <a:spcAft>
                <a:spcPts val="0"/>
              </a:spcAft>
              <a:buClr>
                <a:schemeClr val="dk1"/>
              </a:buClr>
              <a:buSzPts val="1400"/>
              <a:buAutoNum type="arabicPeriod"/>
            </a:pPr>
            <a:r>
              <a:rPr lang="en" sz="1400" b="1">
                <a:solidFill>
                  <a:schemeClr val="dk1"/>
                </a:solidFill>
              </a:rPr>
              <a:t>Overmasking</a:t>
            </a:r>
            <a:r>
              <a:rPr lang="en" sz="1400">
                <a:solidFill>
                  <a:schemeClr val="dk1"/>
                </a:solidFill>
              </a:rPr>
              <a:t>: If the masking noise is too loud, it can interfere with the ability to hear sounds in the test ear, leading to inaccurate results.</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b="1">
                <a:solidFill>
                  <a:schemeClr val="dk1"/>
                </a:solidFill>
              </a:rPr>
              <a:t>Undermasking</a:t>
            </a:r>
            <a:r>
              <a:rPr lang="en" sz="1400">
                <a:solidFill>
                  <a:schemeClr val="dk1"/>
                </a:solidFill>
              </a:rPr>
              <a:t>: If the masking noise is too soft, it may not effectively block the non-test ear from hearing the test sounds, leading to inaccurate audiogram results.</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b="1">
                <a:solidFill>
                  <a:schemeClr val="dk1"/>
                </a:solidFill>
              </a:rPr>
              <a:t>Central Masking</a:t>
            </a:r>
            <a:r>
              <a:rPr lang="en" sz="1400">
                <a:solidFill>
                  <a:schemeClr val="dk1"/>
                </a:solidFill>
              </a:rPr>
              <a:t>: In some cases, the presence of masking noise in one ear may slightly elevate the threshold of the test ear (by about 5 dB), even though the masking noise is not presented to the test ear.</a:t>
            </a:r>
            <a:endParaRPr sz="1400">
              <a:solidFill>
                <a:schemeClr val="dk1"/>
              </a:solidFill>
            </a:endParaRPr>
          </a:p>
          <a:p>
            <a:pPr marL="0" lvl="0" indent="0" algn="l" rtl="0">
              <a:spcBef>
                <a:spcPts val="1200"/>
              </a:spcBef>
              <a:spcAft>
                <a:spcPts val="1200"/>
              </a:spcAft>
              <a:buNone/>
            </a:pPr>
            <a:endParaRPr sz="2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185500" y="97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Human ear anatomy and physiology</a:t>
            </a:r>
            <a:endParaRPr/>
          </a:p>
        </p:txBody>
      </p:sp>
      <p:sp>
        <p:nvSpPr>
          <p:cNvPr id="68" name="Google Shape;68;p15"/>
          <p:cNvSpPr txBox="1">
            <a:spLocks noGrp="1"/>
          </p:cNvSpPr>
          <p:nvPr>
            <p:ph type="body" idx="1"/>
          </p:nvPr>
        </p:nvSpPr>
        <p:spPr>
          <a:xfrm>
            <a:off x="311700" y="670625"/>
            <a:ext cx="8520600" cy="3416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2. Middle Ear</a:t>
            </a:r>
            <a:endParaRPr sz="1300" b="1">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The middle ear contains:</a:t>
            </a:r>
            <a:endParaRPr sz="1300">
              <a:solidFill>
                <a:schemeClr val="dk1"/>
              </a:solidFill>
              <a:latin typeface="Times New Roman"/>
              <a:ea typeface="Times New Roman"/>
              <a:cs typeface="Times New Roman"/>
              <a:sym typeface="Times New Roman"/>
            </a:endParaRPr>
          </a:p>
          <a:p>
            <a:pPr marL="457200" lvl="0" indent="-311150" algn="l" rtl="0">
              <a:spcBef>
                <a:spcPts val="120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Eardrum (Tympanic Membrane)</a:t>
            </a:r>
            <a:r>
              <a:rPr lang="en" sz="1300">
                <a:solidFill>
                  <a:schemeClr val="dk1"/>
                </a:solidFill>
                <a:latin typeface="Times New Roman"/>
                <a:ea typeface="Times New Roman"/>
                <a:cs typeface="Times New Roman"/>
                <a:sym typeface="Times New Roman"/>
              </a:rPr>
              <a:t>: A thin membrane that vibrates when sound waves hit it.</a:t>
            </a:r>
            <a:endParaRPr sz="1300">
              <a:solidFill>
                <a:schemeClr val="dk1"/>
              </a:solidFill>
              <a:latin typeface="Times New Roman"/>
              <a:ea typeface="Times New Roman"/>
              <a:cs typeface="Times New Roman"/>
              <a:sym typeface="Times New Roman"/>
            </a:endParaRPr>
          </a:p>
          <a:p>
            <a:pPr marL="457200" lvl="0" indent="-311150" algn="l" rtl="0">
              <a:spcBef>
                <a:spcPts val="0"/>
              </a:spcBef>
              <a:spcAft>
                <a:spcPts val="0"/>
              </a:spcAft>
              <a:buClr>
                <a:schemeClr val="dk1"/>
              </a:buClr>
              <a:buSzPts val="1300"/>
              <a:buChar char="●"/>
            </a:pPr>
            <a:r>
              <a:rPr lang="en" sz="1300" b="1">
                <a:solidFill>
                  <a:schemeClr val="dk1"/>
                </a:solidFill>
                <a:latin typeface="Times New Roman"/>
                <a:ea typeface="Times New Roman"/>
                <a:cs typeface="Times New Roman"/>
                <a:sym typeface="Times New Roman"/>
              </a:rPr>
              <a:t>Ossicles</a:t>
            </a:r>
            <a:r>
              <a:rPr lang="en" sz="1300">
                <a:solidFill>
                  <a:schemeClr val="dk1"/>
                </a:solidFill>
                <a:latin typeface="Times New Roman"/>
                <a:ea typeface="Times New Roman"/>
                <a:cs typeface="Times New Roman"/>
                <a:sym typeface="Times New Roman"/>
              </a:rPr>
              <a:t>: Three tiny bones (the malleus, incus, and stapes) that amplify the vibrations from the eardrum.</a:t>
            </a:r>
            <a:endParaRPr sz="1300">
              <a:solidFill>
                <a:schemeClr val="dk1"/>
              </a:solidFill>
              <a:latin typeface="Times New Roman"/>
              <a:ea typeface="Times New Roman"/>
              <a:cs typeface="Times New Roman"/>
              <a:sym typeface="Times New Roman"/>
            </a:endParaRPr>
          </a:p>
          <a:p>
            <a:pPr marL="914400" lvl="1" indent="-311150" algn="l" rtl="0">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Malleus (hammer)</a:t>
            </a:r>
            <a:endParaRPr sz="1300">
              <a:solidFill>
                <a:schemeClr val="dk1"/>
              </a:solidFill>
              <a:latin typeface="Times New Roman"/>
              <a:ea typeface="Times New Roman"/>
              <a:cs typeface="Times New Roman"/>
              <a:sym typeface="Times New Roman"/>
            </a:endParaRPr>
          </a:p>
          <a:p>
            <a:pPr marL="914400" lvl="1" indent="-311150" algn="l" rtl="0">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Incus (anvil)</a:t>
            </a:r>
            <a:endParaRPr sz="1300">
              <a:solidFill>
                <a:schemeClr val="dk1"/>
              </a:solidFill>
              <a:latin typeface="Times New Roman"/>
              <a:ea typeface="Times New Roman"/>
              <a:cs typeface="Times New Roman"/>
              <a:sym typeface="Times New Roman"/>
            </a:endParaRPr>
          </a:p>
          <a:p>
            <a:pPr marL="914400" lvl="1" indent="-311150" algn="l" rtl="0">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Stapes (stirrup)</a:t>
            </a:r>
            <a:endParaRPr sz="1300">
              <a:solidFill>
                <a:schemeClr val="dk1"/>
              </a:solidFill>
              <a:latin typeface="Times New Roman"/>
              <a:ea typeface="Times New Roman"/>
              <a:cs typeface="Times New Roman"/>
              <a:sym typeface="Times New Roman"/>
            </a:endParaRPr>
          </a:p>
          <a:p>
            <a:pPr marL="0" lvl="0" indent="0" algn="l" rtl="0">
              <a:spcBef>
                <a:spcPts val="1200"/>
              </a:spcBef>
              <a:spcAft>
                <a:spcPts val="120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Function</a:t>
            </a:r>
            <a:r>
              <a:rPr lang="en" sz="1300">
                <a:solidFill>
                  <a:schemeClr val="dk1"/>
                </a:solidFill>
                <a:latin typeface="Times New Roman"/>
                <a:ea typeface="Times New Roman"/>
                <a:cs typeface="Times New Roman"/>
                <a:sym typeface="Times New Roman"/>
              </a:rPr>
              <a:t>: When the eardrum vibrates due to sound waves, these vibrations are transferred to the ossicles, which amplify the sound and transmit it to the inner ear.</a:t>
            </a:r>
            <a:endParaRPr sz="1300">
              <a:solidFill>
                <a:schemeClr val="dk1"/>
              </a:solidFill>
              <a:latin typeface="Times New Roman"/>
              <a:ea typeface="Times New Roman"/>
              <a:cs typeface="Times New Roman"/>
              <a:sym typeface="Times New Roman"/>
            </a:endParaRPr>
          </a:p>
        </p:txBody>
      </p:sp>
      <p:pic>
        <p:nvPicPr>
          <p:cNvPr id="69" name="Google Shape;69;p15"/>
          <p:cNvPicPr preferRelativeResize="0"/>
          <p:nvPr/>
        </p:nvPicPr>
        <p:blipFill>
          <a:blip r:embed="rId3">
            <a:alphaModFix/>
          </a:blip>
          <a:stretch>
            <a:fillRect/>
          </a:stretch>
        </p:blipFill>
        <p:spPr>
          <a:xfrm>
            <a:off x="6137325" y="3443475"/>
            <a:ext cx="2568775" cy="1444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206525"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Human ear anatomy and physiology</a:t>
            </a:r>
            <a:endParaRPr/>
          </a:p>
        </p:txBody>
      </p:sp>
      <p:sp>
        <p:nvSpPr>
          <p:cNvPr id="75" name="Google Shape;75;p16"/>
          <p:cNvSpPr txBox="1">
            <a:spLocks noGrp="1"/>
          </p:cNvSpPr>
          <p:nvPr>
            <p:ph type="body" idx="1"/>
          </p:nvPr>
        </p:nvSpPr>
        <p:spPr>
          <a:xfrm>
            <a:off x="311700" y="679150"/>
            <a:ext cx="8520600" cy="3416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1400" b="1">
                <a:solidFill>
                  <a:schemeClr val="dk1"/>
                </a:solidFill>
                <a:latin typeface="Times New Roman"/>
                <a:ea typeface="Times New Roman"/>
                <a:cs typeface="Times New Roman"/>
                <a:sym typeface="Times New Roman"/>
              </a:rPr>
              <a:t>3. Inner Ear</a:t>
            </a:r>
            <a:endParaRPr sz="1400" b="1">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The inner ear consists of:</a:t>
            </a:r>
            <a:endParaRPr sz="1400">
              <a:solidFill>
                <a:schemeClr val="dk1"/>
              </a:solidFill>
              <a:latin typeface="Times New Roman"/>
              <a:ea typeface="Times New Roman"/>
              <a:cs typeface="Times New Roman"/>
              <a:sym typeface="Times New Roman"/>
            </a:endParaRPr>
          </a:p>
          <a:p>
            <a:pPr marL="457200" lvl="0" indent="-317500" algn="l" rtl="0">
              <a:spcBef>
                <a:spcPts val="1200"/>
              </a:spcBef>
              <a:spcAft>
                <a:spcPts val="0"/>
              </a:spcAft>
              <a:buClr>
                <a:schemeClr val="dk1"/>
              </a:buClr>
              <a:buSzPts val="1400"/>
              <a:buChar char="●"/>
            </a:pPr>
            <a:r>
              <a:rPr lang="en" sz="1400" b="1">
                <a:solidFill>
                  <a:schemeClr val="dk1"/>
                </a:solidFill>
                <a:latin typeface="Times New Roman"/>
                <a:ea typeface="Times New Roman"/>
                <a:cs typeface="Times New Roman"/>
                <a:sym typeface="Times New Roman"/>
              </a:rPr>
              <a:t>Cochlea</a:t>
            </a:r>
            <a:r>
              <a:rPr lang="en" sz="1400">
                <a:solidFill>
                  <a:schemeClr val="dk1"/>
                </a:solidFill>
                <a:latin typeface="Times New Roman"/>
                <a:ea typeface="Times New Roman"/>
                <a:cs typeface="Times New Roman"/>
                <a:sym typeface="Times New Roman"/>
              </a:rPr>
              <a:t>: A spiral-shaped, fluid-filled structure that contains hair cells (sensory receptors).</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Char char="●"/>
            </a:pPr>
            <a:r>
              <a:rPr lang="en" sz="1400" b="1">
                <a:solidFill>
                  <a:schemeClr val="dk1"/>
                </a:solidFill>
                <a:latin typeface="Times New Roman"/>
                <a:ea typeface="Times New Roman"/>
                <a:cs typeface="Times New Roman"/>
                <a:sym typeface="Times New Roman"/>
              </a:rPr>
              <a:t>Auditory Nerve</a:t>
            </a:r>
            <a:r>
              <a:rPr lang="en" sz="1400">
                <a:solidFill>
                  <a:schemeClr val="dk1"/>
                </a:solidFill>
                <a:latin typeface="Times New Roman"/>
                <a:ea typeface="Times New Roman"/>
                <a:cs typeface="Times New Roman"/>
                <a:sym typeface="Times New Roman"/>
              </a:rPr>
              <a:t>: Carries signals from the cochlea to the brain.</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Char char="●"/>
            </a:pPr>
            <a:r>
              <a:rPr lang="en" sz="1400" b="1">
                <a:solidFill>
                  <a:schemeClr val="dk1"/>
                </a:solidFill>
                <a:latin typeface="Times New Roman"/>
                <a:ea typeface="Times New Roman"/>
                <a:cs typeface="Times New Roman"/>
                <a:sym typeface="Times New Roman"/>
              </a:rPr>
              <a:t>Semicircular Canals</a:t>
            </a:r>
            <a:r>
              <a:rPr lang="en" sz="1400">
                <a:solidFill>
                  <a:schemeClr val="dk1"/>
                </a:solidFill>
                <a:latin typeface="Times New Roman"/>
                <a:ea typeface="Times New Roman"/>
                <a:cs typeface="Times New Roman"/>
                <a:sym typeface="Times New Roman"/>
              </a:rPr>
              <a:t>: Fluid-filled structures that help with balance (not directly related to hearing).</a:t>
            </a: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400" b="1">
                <a:solidFill>
                  <a:schemeClr val="dk1"/>
                </a:solidFill>
                <a:latin typeface="Times New Roman"/>
                <a:ea typeface="Times New Roman"/>
                <a:cs typeface="Times New Roman"/>
                <a:sym typeface="Times New Roman"/>
              </a:rPr>
              <a:t>Function</a:t>
            </a:r>
            <a:r>
              <a:rPr lang="en" sz="1400">
                <a:solidFill>
                  <a:schemeClr val="dk1"/>
                </a:solidFill>
                <a:latin typeface="Times New Roman"/>
                <a:ea typeface="Times New Roman"/>
                <a:cs typeface="Times New Roman"/>
                <a:sym typeface="Times New Roman"/>
              </a:rPr>
              <a:t>: The vibrations from the ossicles are transferred to the cochlea. Inside the cochlea, these vibrations create waves in the fluid, stimulating the hair cells. The movement of the hair cells generates electrical signals, which are sent via the auditory nerve to the brain for interpretation as sound.</a:t>
            </a: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1200"/>
              </a:spcAft>
              <a:buClr>
                <a:schemeClr val="dk1"/>
              </a:buClr>
              <a:buSzPts val="1100"/>
              <a:buFont typeface="Arial"/>
              <a:buNone/>
            </a:pPr>
            <a:endParaRPr sz="1400">
              <a:solidFill>
                <a:schemeClr val="dk1"/>
              </a:solidFill>
              <a:latin typeface="Times New Roman"/>
              <a:ea typeface="Times New Roman"/>
              <a:cs typeface="Times New Roman"/>
              <a:sym typeface="Times New Roman"/>
            </a:endParaRPr>
          </a:p>
        </p:txBody>
      </p:sp>
      <p:pic>
        <p:nvPicPr>
          <p:cNvPr id="76" name="Google Shape;76;p16"/>
          <p:cNvPicPr preferRelativeResize="0"/>
          <p:nvPr/>
        </p:nvPicPr>
        <p:blipFill>
          <a:blip r:embed="rId3">
            <a:alphaModFix/>
          </a:blip>
          <a:stretch>
            <a:fillRect/>
          </a:stretch>
        </p:blipFill>
        <p:spPr>
          <a:xfrm>
            <a:off x="6118950" y="3453075"/>
            <a:ext cx="2841050" cy="1598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2332775" y="170625"/>
            <a:ext cx="4326550" cy="3244925"/>
          </a:xfrm>
          <a:prstGeom prst="rect">
            <a:avLst/>
          </a:prstGeom>
          <a:noFill/>
          <a:ln>
            <a:noFill/>
          </a:ln>
        </p:spPr>
      </p:pic>
      <p:sp>
        <p:nvSpPr>
          <p:cNvPr id="82" name="Google Shape;82;p17"/>
          <p:cNvSpPr txBox="1"/>
          <p:nvPr/>
        </p:nvSpPr>
        <p:spPr>
          <a:xfrm>
            <a:off x="515400" y="3786625"/>
            <a:ext cx="84159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u="sng">
                <a:solidFill>
                  <a:schemeClr val="hlink"/>
                </a:solidFill>
                <a:hlinkClick r:id="rId4"/>
              </a:rPr>
              <a:t>https://www.youtube.com/watch?v=p3Oy4lodZU4</a:t>
            </a:r>
            <a:endParaRPr sz="2200"/>
          </a:p>
          <a:p>
            <a:pPr marL="0" lvl="0" indent="0" algn="l" rtl="0">
              <a:spcBef>
                <a:spcPts val="0"/>
              </a:spcBef>
              <a:spcAft>
                <a:spcPts val="0"/>
              </a:spcAft>
              <a:buNone/>
            </a:pP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150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Normal Hearing frequencies and degree of hearing loss</a:t>
            </a:r>
            <a:endParaRPr dirty="0"/>
          </a:p>
        </p:txBody>
      </p:sp>
      <p:sp>
        <p:nvSpPr>
          <p:cNvPr id="88" name="Google Shape;88;p18"/>
          <p:cNvSpPr txBox="1">
            <a:spLocks noGrp="1"/>
          </p:cNvSpPr>
          <p:nvPr>
            <p:ph type="body" idx="1"/>
          </p:nvPr>
        </p:nvSpPr>
        <p:spPr>
          <a:xfrm>
            <a:off x="311700" y="812250"/>
            <a:ext cx="8520600" cy="3756600"/>
          </a:xfrm>
          <a:prstGeom prst="rect">
            <a:avLst/>
          </a:prstGeom>
        </p:spPr>
        <p:txBody>
          <a:bodyPr spcFirstLastPara="1" wrap="square" lIns="91425" tIns="91425" rIns="91425" bIns="91425" anchor="t" anchorCtr="0">
            <a:noAutofit/>
          </a:bodyPr>
          <a:lstStyle/>
          <a:p>
            <a:pPr marL="0" lvl="0" indent="0" algn="l" rtl="0">
              <a:lnSpc>
                <a:spcPct val="95000"/>
              </a:lnSpc>
              <a:spcBef>
                <a:spcPts val="1400"/>
              </a:spcBef>
              <a:spcAft>
                <a:spcPts val="0"/>
              </a:spcAft>
              <a:buClr>
                <a:schemeClr val="dk1"/>
              </a:buClr>
              <a:buSzPts val="935"/>
              <a:buFont typeface="Arial"/>
              <a:buNone/>
            </a:pPr>
            <a:r>
              <a:rPr lang="en" sz="1505" b="1" dirty="0">
                <a:solidFill>
                  <a:schemeClr val="dk1"/>
                </a:solidFill>
                <a:latin typeface="Times New Roman"/>
                <a:ea typeface="Times New Roman"/>
                <a:cs typeface="Times New Roman"/>
                <a:sym typeface="Times New Roman"/>
              </a:rPr>
              <a:t>Normal Range of Hearing Frequency</a:t>
            </a:r>
            <a:endParaRPr sz="1505" b="1" dirty="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1"/>
              </a:buClr>
              <a:buSzPts val="935"/>
              <a:buFont typeface="Arial"/>
              <a:buNone/>
            </a:pPr>
            <a:r>
              <a:rPr lang="en" sz="1335" dirty="0">
                <a:solidFill>
                  <a:schemeClr val="dk1"/>
                </a:solidFill>
                <a:latin typeface="Times New Roman"/>
                <a:ea typeface="Times New Roman"/>
                <a:cs typeface="Times New Roman"/>
                <a:sym typeface="Times New Roman"/>
              </a:rPr>
              <a:t>The normal hearing range for humans is typically between </a:t>
            </a:r>
            <a:r>
              <a:rPr lang="en" sz="1335" b="1" dirty="0">
                <a:solidFill>
                  <a:schemeClr val="dk1"/>
                </a:solidFill>
                <a:latin typeface="Times New Roman"/>
                <a:ea typeface="Times New Roman"/>
                <a:cs typeface="Times New Roman"/>
                <a:sym typeface="Times New Roman"/>
              </a:rPr>
              <a:t>20 Hz to 20,000 Hz (20 kHz)</a:t>
            </a:r>
            <a:r>
              <a:rPr lang="en" sz="1335" dirty="0">
                <a:solidFill>
                  <a:schemeClr val="dk1"/>
                </a:solidFill>
                <a:latin typeface="Times New Roman"/>
                <a:ea typeface="Times New Roman"/>
                <a:cs typeface="Times New Roman"/>
                <a:sym typeface="Times New Roman"/>
              </a:rPr>
              <a:t>.</a:t>
            </a:r>
            <a:endParaRPr sz="1335" dirty="0">
              <a:solidFill>
                <a:schemeClr val="dk1"/>
              </a:solidFill>
              <a:latin typeface="Times New Roman"/>
              <a:ea typeface="Times New Roman"/>
              <a:cs typeface="Times New Roman"/>
              <a:sym typeface="Times New Roman"/>
            </a:endParaRPr>
          </a:p>
          <a:p>
            <a:pPr marL="457200" lvl="0" indent="-313372" algn="l" rtl="0">
              <a:lnSpc>
                <a:spcPct val="95000"/>
              </a:lnSpc>
              <a:spcBef>
                <a:spcPts val="1200"/>
              </a:spcBef>
              <a:spcAft>
                <a:spcPts val="0"/>
              </a:spcAft>
              <a:buClr>
                <a:schemeClr val="dk1"/>
              </a:buClr>
              <a:buSzPts val="1335"/>
              <a:buChar char="●"/>
            </a:pPr>
            <a:r>
              <a:rPr lang="en" sz="1335" b="1" dirty="0">
                <a:solidFill>
                  <a:schemeClr val="dk1"/>
                </a:solidFill>
                <a:latin typeface="Times New Roman"/>
                <a:ea typeface="Times New Roman"/>
                <a:cs typeface="Times New Roman"/>
                <a:sym typeface="Times New Roman"/>
              </a:rPr>
              <a:t>Low frequencies</a:t>
            </a:r>
            <a:r>
              <a:rPr lang="en" sz="1335" dirty="0">
                <a:solidFill>
                  <a:schemeClr val="dk1"/>
                </a:solidFill>
                <a:latin typeface="Times New Roman"/>
                <a:ea typeface="Times New Roman"/>
                <a:cs typeface="Times New Roman"/>
                <a:sym typeface="Times New Roman"/>
              </a:rPr>
              <a:t> (bass sounds): 20 Hz – 250 Hz</a:t>
            </a:r>
            <a:endParaRPr sz="1335" dirty="0">
              <a:solidFill>
                <a:schemeClr val="dk1"/>
              </a:solidFill>
              <a:latin typeface="Times New Roman"/>
              <a:ea typeface="Times New Roman"/>
              <a:cs typeface="Times New Roman"/>
              <a:sym typeface="Times New Roman"/>
            </a:endParaRPr>
          </a:p>
          <a:p>
            <a:pPr marL="457200" lvl="0" indent="-313372" algn="l" rtl="0">
              <a:lnSpc>
                <a:spcPct val="95000"/>
              </a:lnSpc>
              <a:spcBef>
                <a:spcPts val="0"/>
              </a:spcBef>
              <a:spcAft>
                <a:spcPts val="0"/>
              </a:spcAft>
              <a:buClr>
                <a:schemeClr val="dk1"/>
              </a:buClr>
              <a:buSzPts val="1335"/>
              <a:buChar char="●"/>
            </a:pPr>
            <a:r>
              <a:rPr lang="en" sz="1335" b="1" dirty="0">
                <a:solidFill>
                  <a:schemeClr val="dk1"/>
                </a:solidFill>
                <a:latin typeface="Times New Roman"/>
                <a:ea typeface="Times New Roman"/>
                <a:cs typeface="Times New Roman"/>
                <a:sym typeface="Times New Roman"/>
              </a:rPr>
              <a:t>Midrange frequencies</a:t>
            </a:r>
            <a:r>
              <a:rPr lang="en" sz="1335" dirty="0">
                <a:solidFill>
                  <a:schemeClr val="dk1"/>
                </a:solidFill>
                <a:latin typeface="Times New Roman"/>
                <a:ea typeface="Times New Roman"/>
                <a:cs typeface="Times New Roman"/>
                <a:sym typeface="Times New Roman"/>
              </a:rPr>
              <a:t>: 250 Hz – 4,000 Hz</a:t>
            </a:r>
            <a:endParaRPr sz="1335" dirty="0">
              <a:solidFill>
                <a:schemeClr val="dk1"/>
              </a:solidFill>
              <a:latin typeface="Times New Roman"/>
              <a:ea typeface="Times New Roman"/>
              <a:cs typeface="Times New Roman"/>
              <a:sym typeface="Times New Roman"/>
            </a:endParaRPr>
          </a:p>
          <a:p>
            <a:pPr marL="457200" lvl="0" indent="-313372" algn="l" rtl="0">
              <a:lnSpc>
                <a:spcPct val="95000"/>
              </a:lnSpc>
              <a:spcBef>
                <a:spcPts val="0"/>
              </a:spcBef>
              <a:spcAft>
                <a:spcPts val="0"/>
              </a:spcAft>
              <a:buClr>
                <a:schemeClr val="dk1"/>
              </a:buClr>
              <a:buSzPts val="1335"/>
              <a:buChar char="●"/>
            </a:pPr>
            <a:r>
              <a:rPr lang="en" sz="1335" b="1" dirty="0">
                <a:solidFill>
                  <a:schemeClr val="dk1"/>
                </a:solidFill>
                <a:latin typeface="Times New Roman"/>
                <a:ea typeface="Times New Roman"/>
                <a:cs typeface="Times New Roman"/>
                <a:sym typeface="Times New Roman"/>
              </a:rPr>
              <a:t>High frequencies</a:t>
            </a:r>
            <a:r>
              <a:rPr lang="en" sz="1335" dirty="0">
                <a:solidFill>
                  <a:schemeClr val="dk1"/>
                </a:solidFill>
                <a:latin typeface="Times New Roman"/>
                <a:ea typeface="Times New Roman"/>
                <a:cs typeface="Times New Roman"/>
                <a:sym typeface="Times New Roman"/>
              </a:rPr>
              <a:t> (treble sounds): 4,000 Hz – 20,000 Hz</a:t>
            </a:r>
            <a:endParaRPr sz="1335" dirty="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1"/>
              </a:buClr>
              <a:buSzPts val="935"/>
              <a:buFont typeface="Arial"/>
              <a:buNone/>
            </a:pPr>
            <a:r>
              <a:rPr lang="en" sz="1335" dirty="0">
                <a:solidFill>
                  <a:schemeClr val="dk1"/>
                </a:solidFill>
                <a:latin typeface="Times New Roman"/>
                <a:ea typeface="Times New Roman"/>
                <a:cs typeface="Times New Roman"/>
                <a:sym typeface="Times New Roman"/>
              </a:rPr>
              <a:t>Humans are most sensitive to frequencies between </a:t>
            </a:r>
            <a:r>
              <a:rPr lang="en" sz="1335" b="1" dirty="0">
                <a:solidFill>
                  <a:schemeClr val="dk1"/>
                </a:solidFill>
                <a:latin typeface="Times New Roman"/>
                <a:ea typeface="Times New Roman"/>
                <a:cs typeface="Times New Roman"/>
                <a:sym typeface="Times New Roman"/>
              </a:rPr>
              <a:t>2,000 Hz and 5,000 Hz</a:t>
            </a:r>
            <a:r>
              <a:rPr lang="en" sz="1335" dirty="0">
                <a:solidFill>
                  <a:schemeClr val="dk1"/>
                </a:solidFill>
                <a:latin typeface="Times New Roman"/>
                <a:ea typeface="Times New Roman"/>
                <a:cs typeface="Times New Roman"/>
                <a:sym typeface="Times New Roman"/>
              </a:rPr>
              <a:t>, which is the range most common in human speech.</a:t>
            </a:r>
            <a:endParaRPr sz="1335" dirty="0">
              <a:solidFill>
                <a:schemeClr val="dk1"/>
              </a:solidFill>
              <a:latin typeface="Times New Roman"/>
              <a:ea typeface="Times New Roman"/>
              <a:cs typeface="Times New Roman"/>
              <a:sym typeface="Times New Roman"/>
            </a:endParaRPr>
          </a:p>
          <a:p>
            <a:pPr marL="0" lvl="0" indent="0" algn="l" rtl="0">
              <a:lnSpc>
                <a:spcPct val="95000"/>
              </a:lnSpc>
              <a:spcBef>
                <a:spcPts val="1400"/>
              </a:spcBef>
              <a:spcAft>
                <a:spcPts val="0"/>
              </a:spcAft>
              <a:buClr>
                <a:schemeClr val="dk1"/>
              </a:buClr>
              <a:buSzPts val="935"/>
              <a:buFont typeface="Arial"/>
              <a:buNone/>
            </a:pPr>
            <a:r>
              <a:rPr lang="en" sz="1505" b="1" dirty="0">
                <a:solidFill>
                  <a:schemeClr val="dk1"/>
                </a:solidFill>
                <a:latin typeface="Times New Roman"/>
                <a:ea typeface="Times New Roman"/>
                <a:cs typeface="Times New Roman"/>
                <a:sym typeface="Times New Roman"/>
              </a:rPr>
              <a:t>Degrees of Hearing Loss</a:t>
            </a:r>
            <a:endParaRPr sz="1505" b="1" dirty="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1"/>
              </a:buClr>
              <a:buSzPts val="935"/>
              <a:buFont typeface="Arial"/>
              <a:buNone/>
            </a:pPr>
            <a:r>
              <a:rPr lang="en" sz="1335" dirty="0">
                <a:solidFill>
                  <a:schemeClr val="dk1"/>
                </a:solidFill>
                <a:latin typeface="Times New Roman"/>
                <a:ea typeface="Times New Roman"/>
                <a:cs typeface="Times New Roman"/>
                <a:sym typeface="Times New Roman"/>
              </a:rPr>
              <a:t>Hearing loss is also classified based on its severity:</a:t>
            </a:r>
            <a:endParaRPr sz="1335" dirty="0">
              <a:solidFill>
                <a:schemeClr val="dk1"/>
              </a:solidFill>
              <a:latin typeface="Times New Roman"/>
              <a:ea typeface="Times New Roman"/>
              <a:cs typeface="Times New Roman"/>
              <a:sym typeface="Times New Roman"/>
            </a:endParaRPr>
          </a:p>
          <a:p>
            <a:pPr marL="457200" lvl="0" indent="-313372" algn="l" rtl="0">
              <a:lnSpc>
                <a:spcPct val="95000"/>
              </a:lnSpc>
              <a:spcBef>
                <a:spcPts val="1200"/>
              </a:spcBef>
              <a:spcAft>
                <a:spcPts val="0"/>
              </a:spcAft>
              <a:buClr>
                <a:schemeClr val="dk1"/>
              </a:buClr>
              <a:buSzPts val="1335"/>
              <a:buChar char="●"/>
            </a:pPr>
            <a:r>
              <a:rPr lang="en" sz="1335" b="1" dirty="0">
                <a:solidFill>
                  <a:schemeClr val="dk1"/>
                </a:solidFill>
                <a:latin typeface="Times New Roman"/>
                <a:ea typeface="Times New Roman"/>
                <a:cs typeface="Times New Roman"/>
                <a:sym typeface="Times New Roman"/>
              </a:rPr>
              <a:t>Mild</a:t>
            </a:r>
            <a:r>
              <a:rPr lang="en" sz="1335" dirty="0">
                <a:solidFill>
                  <a:schemeClr val="dk1"/>
                </a:solidFill>
                <a:latin typeface="Times New Roman"/>
                <a:ea typeface="Times New Roman"/>
                <a:cs typeface="Times New Roman"/>
                <a:sym typeface="Times New Roman"/>
              </a:rPr>
              <a:t>: Difficulty hearing soft sounds (25–40 dB HL)</a:t>
            </a:r>
            <a:endParaRPr sz="1335" dirty="0">
              <a:solidFill>
                <a:schemeClr val="dk1"/>
              </a:solidFill>
              <a:latin typeface="Times New Roman"/>
              <a:ea typeface="Times New Roman"/>
              <a:cs typeface="Times New Roman"/>
              <a:sym typeface="Times New Roman"/>
            </a:endParaRPr>
          </a:p>
          <a:p>
            <a:pPr marL="457200" lvl="0" indent="-313372" algn="l" rtl="0">
              <a:lnSpc>
                <a:spcPct val="95000"/>
              </a:lnSpc>
              <a:spcBef>
                <a:spcPts val="0"/>
              </a:spcBef>
              <a:spcAft>
                <a:spcPts val="0"/>
              </a:spcAft>
              <a:buClr>
                <a:schemeClr val="dk1"/>
              </a:buClr>
              <a:buSzPts val="1335"/>
              <a:buChar char="●"/>
            </a:pPr>
            <a:r>
              <a:rPr lang="en" sz="1335" b="1" dirty="0">
                <a:solidFill>
                  <a:schemeClr val="dk1"/>
                </a:solidFill>
                <a:latin typeface="Times New Roman"/>
                <a:ea typeface="Times New Roman"/>
                <a:cs typeface="Times New Roman"/>
                <a:sym typeface="Times New Roman"/>
              </a:rPr>
              <a:t>Moderate</a:t>
            </a:r>
            <a:r>
              <a:rPr lang="en" sz="1335" dirty="0">
                <a:solidFill>
                  <a:schemeClr val="dk1"/>
                </a:solidFill>
                <a:latin typeface="Times New Roman"/>
                <a:ea typeface="Times New Roman"/>
                <a:cs typeface="Times New Roman"/>
                <a:sym typeface="Times New Roman"/>
              </a:rPr>
              <a:t>: Difficulty hearing normal conversation (41–55 dB HL)</a:t>
            </a:r>
            <a:endParaRPr sz="1335" dirty="0">
              <a:solidFill>
                <a:schemeClr val="dk1"/>
              </a:solidFill>
              <a:latin typeface="Times New Roman"/>
              <a:ea typeface="Times New Roman"/>
              <a:cs typeface="Times New Roman"/>
              <a:sym typeface="Times New Roman"/>
            </a:endParaRPr>
          </a:p>
          <a:p>
            <a:pPr marL="457200" lvl="0" indent="-313372" algn="l" rtl="0">
              <a:lnSpc>
                <a:spcPct val="95000"/>
              </a:lnSpc>
              <a:spcBef>
                <a:spcPts val="0"/>
              </a:spcBef>
              <a:spcAft>
                <a:spcPts val="0"/>
              </a:spcAft>
              <a:buClr>
                <a:schemeClr val="dk1"/>
              </a:buClr>
              <a:buSzPts val="1335"/>
              <a:buChar char="●"/>
            </a:pPr>
            <a:r>
              <a:rPr lang="en" sz="1335" b="1" dirty="0">
                <a:solidFill>
                  <a:schemeClr val="dk1"/>
                </a:solidFill>
                <a:latin typeface="Times New Roman"/>
                <a:ea typeface="Times New Roman"/>
                <a:cs typeface="Times New Roman"/>
                <a:sym typeface="Times New Roman"/>
              </a:rPr>
              <a:t>Moderately Severe</a:t>
            </a:r>
            <a:r>
              <a:rPr lang="en" sz="1335" dirty="0">
                <a:solidFill>
                  <a:schemeClr val="dk1"/>
                </a:solidFill>
                <a:latin typeface="Times New Roman"/>
                <a:ea typeface="Times New Roman"/>
                <a:cs typeface="Times New Roman"/>
                <a:sym typeface="Times New Roman"/>
              </a:rPr>
              <a:t>: Significant difficulty with conversation (56–70 dB HL)</a:t>
            </a:r>
            <a:endParaRPr sz="1335" dirty="0">
              <a:solidFill>
                <a:schemeClr val="dk1"/>
              </a:solidFill>
              <a:latin typeface="Times New Roman"/>
              <a:ea typeface="Times New Roman"/>
              <a:cs typeface="Times New Roman"/>
              <a:sym typeface="Times New Roman"/>
            </a:endParaRPr>
          </a:p>
          <a:p>
            <a:pPr marL="457200" lvl="0" indent="-313372" algn="l" rtl="0">
              <a:lnSpc>
                <a:spcPct val="95000"/>
              </a:lnSpc>
              <a:spcBef>
                <a:spcPts val="0"/>
              </a:spcBef>
              <a:spcAft>
                <a:spcPts val="0"/>
              </a:spcAft>
              <a:buClr>
                <a:schemeClr val="dk1"/>
              </a:buClr>
              <a:buSzPts val="1335"/>
              <a:buChar char="●"/>
            </a:pPr>
            <a:r>
              <a:rPr lang="en" sz="1335" b="1" dirty="0">
                <a:solidFill>
                  <a:schemeClr val="dk1"/>
                </a:solidFill>
                <a:latin typeface="Times New Roman"/>
                <a:ea typeface="Times New Roman"/>
                <a:cs typeface="Times New Roman"/>
                <a:sym typeface="Times New Roman"/>
              </a:rPr>
              <a:t>Severe</a:t>
            </a:r>
            <a:r>
              <a:rPr lang="en" sz="1335" dirty="0">
                <a:solidFill>
                  <a:schemeClr val="dk1"/>
                </a:solidFill>
                <a:latin typeface="Times New Roman"/>
                <a:ea typeface="Times New Roman"/>
                <a:cs typeface="Times New Roman"/>
                <a:sym typeface="Times New Roman"/>
              </a:rPr>
              <a:t>: Little to no understanding of speech without amplification (71–90 dB HL)</a:t>
            </a:r>
            <a:endParaRPr sz="1335" dirty="0">
              <a:solidFill>
                <a:schemeClr val="dk1"/>
              </a:solidFill>
              <a:latin typeface="Times New Roman"/>
              <a:ea typeface="Times New Roman"/>
              <a:cs typeface="Times New Roman"/>
              <a:sym typeface="Times New Roman"/>
            </a:endParaRPr>
          </a:p>
          <a:p>
            <a:pPr marL="457200" lvl="0" indent="-313372" algn="l" rtl="0">
              <a:lnSpc>
                <a:spcPct val="95000"/>
              </a:lnSpc>
              <a:spcBef>
                <a:spcPts val="0"/>
              </a:spcBef>
              <a:spcAft>
                <a:spcPts val="0"/>
              </a:spcAft>
              <a:buClr>
                <a:schemeClr val="dk1"/>
              </a:buClr>
              <a:buSzPts val="1335"/>
              <a:buChar char="●"/>
            </a:pPr>
            <a:r>
              <a:rPr lang="en" sz="1335" b="1" dirty="0">
                <a:solidFill>
                  <a:schemeClr val="dk1"/>
                </a:solidFill>
                <a:latin typeface="Times New Roman"/>
                <a:ea typeface="Times New Roman"/>
                <a:cs typeface="Times New Roman"/>
                <a:sym typeface="Times New Roman"/>
              </a:rPr>
              <a:t>Profound</a:t>
            </a:r>
            <a:r>
              <a:rPr lang="en" sz="1335" dirty="0">
                <a:solidFill>
                  <a:schemeClr val="dk1"/>
                </a:solidFill>
                <a:latin typeface="Times New Roman"/>
                <a:ea typeface="Times New Roman"/>
                <a:cs typeface="Times New Roman"/>
                <a:sym typeface="Times New Roman"/>
              </a:rPr>
              <a:t>: Hearing is limited to very loud sounds or vibrations (&gt; 90 dB HL)</a:t>
            </a:r>
            <a:endParaRPr sz="1335" dirty="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1200"/>
              </a:spcAft>
              <a:buSzPts val="935"/>
              <a:buNone/>
            </a:pPr>
            <a:endParaRPr sz="1929" dirty="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A541-8879-44B5-A67F-F80EF46D386E}"/>
              </a:ext>
            </a:extLst>
          </p:cNvPr>
          <p:cNvSpPr>
            <a:spLocks noGrp="1"/>
          </p:cNvSpPr>
          <p:nvPr>
            <p:ph type="title"/>
          </p:nvPr>
        </p:nvSpPr>
        <p:spPr/>
        <p:txBody>
          <a:bodyPr>
            <a:normAutofit fontScale="90000"/>
          </a:bodyPr>
          <a:lstStyle/>
          <a:p>
            <a:r>
              <a:rPr lang="en-AE" dirty="0"/>
              <a:t>Hearing loss vs. </a:t>
            </a:r>
            <a:r>
              <a:rPr lang="en-US" dirty="0"/>
              <a:t>D</a:t>
            </a:r>
            <a:r>
              <a:rPr lang="en-AE" dirty="0" err="1"/>
              <a:t>eafness</a:t>
            </a:r>
            <a:br>
              <a:rPr lang="en-AE" dirty="0"/>
            </a:br>
            <a:endParaRPr lang="en-AE" dirty="0"/>
          </a:p>
        </p:txBody>
      </p:sp>
      <p:sp>
        <p:nvSpPr>
          <p:cNvPr id="3" name="Text Placeholder 2">
            <a:extLst>
              <a:ext uri="{FF2B5EF4-FFF2-40B4-BE49-F238E27FC236}">
                <a16:creationId xmlns:a16="http://schemas.microsoft.com/office/drawing/2014/main" id="{59EE8A46-A3FC-47C6-BA1D-E3353F279D37}"/>
              </a:ext>
            </a:extLst>
          </p:cNvPr>
          <p:cNvSpPr>
            <a:spLocks noGrp="1"/>
          </p:cNvSpPr>
          <p:nvPr>
            <p:ph type="body" idx="1"/>
          </p:nvPr>
        </p:nvSpPr>
        <p:spPr/>
        <p:txBody>
          <a:bodyPr>
            <a:normAutofit lnSpcReduction="10000"/>
          </a:bodyPr>
          <a:lstStyle/>
          <a:p>
            <a:r>
              <a:rPr lang="en-AE" sz="1335" b="1" dirty="0">
                <a:solidFill>
                  <a:schemeClr val="dk1"/>
                </a:solidFill>
                <a:latin typeface="Times New Roman"/>
                <a:cs typeface="Times New Roman"/>
              </a:rPr>
              <a:t>Hearing loss: </a:t>
            </a:r>
            <a:r>
              <a:rPr lang="en-AE" sz="1335" dirty="0">
                <a:solidFill>
                  <a:schemeClr val="dk1"/>
                </a:solidFill>
                <a:latin typeface="Times New Roman"/>
                <a:cs typeface="Times New Roman"/>
              </a:rPr>
              <a:t>This is a reduced ability to hear sounds in the same way as other people.</a:t>
            </a:r>
          </a:p>
          <a:p>
            <a:r>
              <a:rPr lang="en-AE" sz="1335" b="1" dirty="0">
                <a:solidFill>
                  <a:schemeClr val="dk1"/>
                </a:solidFill>
                <a:latin typeface="Times New Roman"/>
                <a:cs typeface="Times New Roman"/>
              </a:rPr>
              <a:t>Deafness:</a:t>
            </a:r>
            <a:r>
              <a:rPr lang="en-AE" sz="1335" dirty="0">
                <a:solidFill>
                  <a:schemeClr val="dk1"/>
                </a:solidFill>
                <a:latin typeface="Times New Roman"/>
                <a:cs typeface="Times New Roman"/>
              </a:rPr>
              <a:t> This occurs when a person cannot understand speech through hearing, even when sound is amplified.</a:t>
            </a:r>
          </a:p>
          <a:p>
            <a:r>
              <a:rPr lang="en-AE" sz="1335" b="1" dirty="0">
                <a:solidFill>
                  <a:schemeClr val="dk1"/>
                </a:solidFill>
                <a:latin typeface="Times New Roman"/>
                <a:cs typeface="Times New Roman"/>
              </a:rPr>
              <a:t>Profound deafness: </a:t>
            </a:r>
            <a:r>
              <a:rPr lang="en-AE" sz="1335" dirty="0">
                <a:solidFill>
                  <a:schemeClr val="dk1"/>
                </a:solidFill>
                <a:latin typeface="Times New Roman"/>
                <a:cs typeface="Times New Roman"/>
              </a:rPr>
              <a:t>This refers to a total lack of hearing. An individual with profound deafness is unable to detect sound at all.</a:t>
            </a:r>
          </a:p>
          <a:p>
            <a:pPr marL="114300" indent="0">
              <a:buNone/>
            </a:pPr>
            <a:r>
              <a:rPr lang="en-US" sz="1335" b="1" dirty="0">
                <a:solidFill>
                  <a:schemeClr val="dk1"/>
                </a:solidFill>
                <a:latin typeface="Times New Roman"/>
                <a:cs typeface="Times New Roman"/>
              </a:rPr>
              <a:t>Types: </a:t>
            </a:r>
          </a:p>
          <a:p>
            <a:pPr marL="114300" indent="0">
              <a:buNone/>
            </a:pPr>
            <a:r>
              <a:rPr lang="en-AE" sz="1335" dirty="0">
                <a:solidFill>
                  <a:schemeClr val="dk1"/>
                </a:solidFill>
                <a:latin typeface="Times New Roman"/>
                <a:cs typeface="Times New Roman"/>
              </a:rPr>
              <a:t>There are three different types of hearing loss</a:t>
            </a:r>
          </a:p>
          <a:p>
            <a:r>
              <a:rPr lang="en-AE" sz="1335" b="1" dirty="0">
                <a:solidFill>
                  <a:schemeClr val="dk1"/>
                </a:solidFill>
                <a:latin typeface="Times New Roman"/>
                <a:cs typeface="Times New Roman"/>
              </a:rPr>
              <a:t>Conductive hearing loss</a:t>
            </a:r>
            <a:r>
              <a:rPr lang="en-AE" sz="1335" dirty="0">
                <a:solidFill>
                  <a:schemeClr val="dk1"/>
                </a:solidFill>
                <a:latin typeface="Times New Roman"/>
                <a:cs typeface="Times New Roman"/>
              </a:rPr>
              <a:t>: Vibrations are not passing through from the outer ear to the inner ear, specifically the cochlea.</a:t>
            </a:r>
          </a:p>
          <a:p>
            <a:r>
              <a:rPr lang="en-AE" sz="1335" b="1" dirty="0">
                <a:solidFill>
                  <a:schemeClr val="dk1"/>
                </a:solidFill>
                <a:latin typeface="Times New Roman"/>
                <a:cs typeface="Times New Roman"/>
              </a:rPr>
              <a:t>Sensorineural hearing loss</a:t>
            </a:r>
            <a:r>
              <a:rPr lang="en-AE" sz="1335" dirty="0">
                <a:solidFill>
                  <a:schemeClr val="dk1"/>
                </a:solidFill>
                <a:latin typeface="Times New Roman"/>
                <a:cs typeface="Times New Roman"/>
              </a:rPr>
              <a:t>: Hearing loss is caused by dysfunction of the inner ear, the cochlea, auditory nerve, or brain damage.</a:t>
            </a:r>
          </a:p>
          <a:p>
            <a:r>
              <a:rPr lang="en-AE" sz="1335" b="1" dirty="0">
                <a:solidFill>
                  <a:schemeClr val="dk1"/>
                </a:solidFill>
                <a:latin typeface="Times New Roman"/>
                <a:cs typeface="Times New Roman"/>
              </a:rPr>
              <a:t>Mixed hearing loss: A </a:t>
            </a:r>
            <a:r>
              <a:rPr lang="en-AE" sz="1335" dirty="0">
                <a:solidFill>
                  <a:schemeClr val="dk1"/>
                </a:solidFill>
                <a:latin typeface="Times New Roman"/>
                <a:cs typeface="Times New Roman"/>
              </a:rPr>
              <a:t>combination of conductive and sensorineural hearing loss.</a:t>
            </a:r>
          </a:p>
          <a:p>
            <a:pPr marL="114300" indent="0">
              <a:buNone/>
            </a:pPr>
            <a:r>
              <a:rPr lang="en-US" sz="1335" dirty="0">
                <a:solidFill>
                  <a:schemeClr val="dk1"/>
                </a:solidFill>
                <a:latin typeface="Times New Roman"/>
                <a:cs typeface="Times New Roman"/>
              </a:rPr>
              <a:t>There are two types of deafness</a:t>
            </a:r>
            <a:endParaRPr lang="en-AE" sz="1335" dirty="0">
              <a:solidFill>
                <a:schemeClr val="dk1"/>
              </a:solidFill>
              <a:latin typeface="Times New Roman"/>
              <a:cs typeface="Times New Roman"/>
            </a:endParaRPr>
          </a:p>
          <a:p>
            <a:pPr>
              <a:lnSpc>
                <a:spcPct val="125000"/>
              </a:lnSpc>
            </a:pPr>
            <a:r>
              <a:rPr lang="en-AE" sz="1335" b="1" dirty="0">
                <a:solidFill>
                  <a:schemeClr val="dk1"/>
                </a:solidFill>
                <a:latin typeface="Times New Roman"/>
                <a:cs typeface="Times New Roman"/>
              </a:rPr>
              <a:t>Unilateral deafness</a:t>
            </a:r>
          </a:p>
          <a:p>
            <a:pPr>
              <a:lnSpc>
                <a:spcPct val="125000"/>
              </a:lnSpc>
            </a:pPr>
            <a:r>
              <a:rPr lang="en-AE" sz="1335" b="1" dirty="0">
                <a:solidFill>
                  <a:schemeClr val="dk1"/>
                </a:solidFill>
                <a:latin typeface="Times New Roman"/>
                <a:cs typeface="Times New Roman"/>
              </a:rPr>
              <a:t>Bilateral deafness </a:t>
            </a:r>
          </a:p>
          <a:p>
            <a:pPr marL="114300" indent="0">
              <a:buNone/>
            </a:pPr>
            <a:endParaRPr lang="en-AE" dirty="0"/>
          </a:p>
          <a:p>
            <a:pPr marL="114300" indent="0">
              <a:buNone/>
            </a:pPr>
            <a:endParaRPr lang="en-AE" sz="1335" b="1" dirty="0">
              <a:solidFill>
                <a:schemeClr val="dk1"/>
              </a:solidFill>
              <a:latin typeface="Times New Roman"/>
              <a:cs typeface="Times New Roman"/>
            </a:endParaRPr>
          </a:p>
        </p:txBody>
      </p:sp>
    </p:spTree>
    <p:extLst>
      <p:ext uri="{BB962C8B-B14F-4D97-AF65-F5344CB8AC3E}">
        <p14:creationId xmlns:p14="http://schemas.microsoft.com/office/powerpoint/2010/main" val="164703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196000" y="76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Audiogram</a:t>
            </a:r>
            <a:endParaRPr/>
          </a:p>
        </p:txBody>
      </p:sp>
      <p:sp>
        <p:nvSpPr>
          <p:cNvPr id="94" name="Google Shape;94;p19"/>
          <p:cNvSpPr txBox="1">
            <a:spLocks noGrp="1"/>
          </p:cNvSpPr>
          <p:nvPr>
            <p:ph type="body" idx="1"/>
          </p:nvPr>
        </p:nvSpPr>
        <p:spPr>
          <a:xfrm>
            <a:off x="311700" y="71072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An </a:t>
            </a:r>
            <a:r>
              <a:rPr lang="en" sz="1200" b="1">
                <a:solidFill>
                  <a:schemeClr val="dk1"/>
                </a:solidFill>
                <a:latin typeface="Times New Roman"/>
                <a:ea typeface="Times New Roman"/>
                <a:cs typeface="Times New Roman"/>
                <a:sym typeface="Times New Roman"/>
              </a:rPr>
              <a:t>audiogram</a:t>
            </a:r>
            <a:r>
              <a:rPr lang="en" sz="1200">
                <a:solidFill>
                  <a:schemeClr val="dk1"/>
                </a:solidFill>
                <a:latin typeface="Times New Roman"/>
                <a:ea typeface="Times New Roman"/>
                <a:cs typeface="Times New Roman"/>
                <a:sym typeface="Times New Roman"/>
              </a:rPr>
              <a:t> is a graph that visually represents a person's hearing ability across a range of frequencies. It is the result of a </a:t>
            </a:r>
            <a:r>
              <a:rPr lang="en" sz="1200" b="1">
                <a:solidFill>
                  <a:schemeClr val="dk1"/>
                </a:solidFill>
                <a:latin typeface="Times New Roman"/>
                <a:ea typeface="Times New Roman"/>
                <a:cs typeface="Times New Roman"/>
                <a:sym typeface="Times New Roman"/>
              </a:rPr>
              <a:t>pure-tone audiometry test</a:t>
            </a:r>
            <a:r>
              <a:rPr lang="en" sz="1200">
                <a:solidFill>
                  <a:schemeClr val="dk1"/>
                </a:solidFill>
                <a:latin typeface="Times New Roman"/>
                <a:ea typeface="Times New Roman"/>
                <a:cs typeface="Times New Roman"/>
                <a:sym typeface="Times New Roman"/>
              </a:rPr>
              <a:t> and helps to determine the type and degree of hearing loss. The audiogram shows the </a:t>
            </a:r>
            <a:r>
              <a:rPr lang="en" sz="1200" b="1">
                <a:solidFill>
                  <a:schemeClr val="dk1"/>
                </a:solidFill>
                <a:latin typeface="Times New Roman"/>
                <a:ea typeface="Times New Roman"/>
                <a:cs typeface="Times New Roman"/>
                <a:sym typeface="Times New Roman"/>
              </a:rPr>
              <a:t>softest sounds (thresholds)</a:t>
            </a:r>
            <a:r>
              <a:rPr lang="en" sz="1200">
                <a:solidFill>
                  <a:schemeClr val="dk1"/>
                </a:solidFill>
                <a:latin typeface="Times New Roman"/>
                <a:ea typeface="Times New Roman"/>
                <a:cs typeface="Times New Roman"/>
                <a:sym typeface="Times New Roman"/>
              </a:rPr>
              <a:t> a person can hear at different pitches (frequencies).</a:t>
            </a:r>
            <a:endParaRPr sz="12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X-axis represents the </a:t>
            </a:r>
            <a:r>
              <a:rPr lang="en" sz="1200" b="1">
                <a:solidFill>
                  <a:schemeClr val="dk1"/>
                </a:solidFill>
                <a:latin typeface="Times New Roman"/>
                <a:ea typeface="Times New Roman"/>
                <a:cs typeface="Times New Roman"/>
                <a:sym typeface="Times New Roman"/>
              </a:rPr>
              <a:t>frequency</a:t>
            </a:r>
            <a:r>
              <a:rPr lang="en" sz="1200">
                <a:solidFill>
                  <a:schemeClr val="dk1"/>
                </a:solidFill>
                <a:latin typeface="Times New Roman"/>
                <a:ea typeface="Times New Roman"/>
                <a:cs typeface="Times New Roman"/>
                <a:sym typeface="Times New Roman"/>
              </a:rPr>
              <a:t> (pitch) in </a:t>
            </a:r>
            <a:r>
              <a:rPr lang="en" sz="1200" b="1">
                <a:solidFill>
                  <a:schemeClr val="dk1"/>
                </a:solidFill>
                <a:latin typeface="Times New Roman"/>
                <a:ea typeface="Times New Roman"/>
                <a:cs typeface="Times New Roman"/>
                <a:sym typeface="Times New Roman"/>
              </a:rPr>
              <a:t>Hertz (Hz)</a:t>
            </a:r>
            <a:r>
              <a:rPr lang="en" sz="1200">
                <a:solidFill>
                  <a:schemeClr val="dk1"/>
                </a:solidFill>
                <a:latin typeface="Times New Roman"/>
                <a:ea typeface="Times New Roman"/>
                <a:cs typeface="Times New Roman"/>
                <a:sym typeface="Times New Roman"/>
              </a:rPr>
              <a:t>, typically ranging from 125 Hz to 8,000 Hz. The Y-axis represents </a:t>
            </a:r>
            <a:r>
              <a:rPr lang="en" sz="1200" b="1">
                <a:solidFill>
                  <a:schemeClr val="dk1"/>
                </a:solidFill>
                <a:latin typeface="Times New Roman"/>
                <a:ea typeface="Times New Roman"/>
                <a:cs typeface="Times New Roman"/>
                <a:sym typeface="Times New Roman"/>
              </a:rPr>
              <a:t>intensity</a:t>
            </a:r>
            <a:r>
              <a:rPr lang="en" sz="1200">
                <a:solidFill>
                  <a:schemeClr val="dk1"/>
                </a:solidFill>
                <a:latin typeface="Times New Roman"/>
                <a:ea typeface="Times New Roman"/>
                <a:cs typeface="Times New Roman"/>
                <a:sym typeface="Times New Roman"/>
              </a:rPr>
              <a:t> (loudness) in </a:t>
            </a:r>
            <a:r>
              <a:rPr lang="en" sz="1200" b="1">
                <a:solidFill>
                  <a:schemeClr val="dk1"/>
                </a:solidFill>
                <a:latin typeface="Times New Roman"/>
                <a:ea typeface="Times New Roman"/>
                <a:cs typeface="Times New Roman"/>
                <a:sym typeface="Times New Roman"/>
              </a:rPr>
              <a:t>decibels (dB)</a:t>
            </a:r>
            <a:r>
              <a:rPr lang="en" sz="1200">
                <a:solidFill>
                  <a:schemeClr val="dk1"/>
                </a:solidFill>
                <a:latin typeface="Times New Roman"/>
                <a:ea typeface="Times New Roman"/>
                <a:cs typeface="Times New Roman"/>
                <a:sym typeface="Times New Roman"/>
              </a:rPr>
              <a:t>, ranging from -10 dB (softest sound) to 120 dB (loudest sound).</a:t>
            </a:r>
            <a:endParaRPr sz="12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sz="1200">
              <a:latin typeface="Times New Roman"/>
              <a:ea typeface="Times New Roman"/>
              <a:cs typeface="Times New Roman"/>
              <a:sym typeface="Times New Roman"/>
            </a:endParaRPr>
          </a:p>
        </p:txBody>
      </p:sp>
      <p:pic>
        <p:nvPicPr>
          <p:cNvPr id="95" name="Google Shape;95;p19"/>
          <p:cNvPicPr preferRelativeResize="0"/>
          <p:nvPr/>
        </p:nvPicPr>
        <p:blipFill>
          <a:blip r:embed="rId3">
            <a:alphaModFix/>
          </a:blip>
          <a:stretch>
            <a:fillRect/>
          </a:stretch>
        </p:blipFill>
        <p:spPr>
          <a:xfrm>
            <a:off x="5355050" y="2000500"/>
            <a:ext cx="3143000" cy="3143000"/>
          </a:xfrm>
          <a:prstGeom prst="rect">
            <a:avLst/>
          </a:prstGeom>
          <a:noFill/>
          <a:ln>
            <a:noFill/>
          </a:ln>
        </p:spPr>
      </p:pic>
      <p:pic>
        <p:nvPicPr>
          <p:cNvPr id="96" name="Google Shape;96;p19"/>
          <p:cNvPicPr preferRelativeResize="0"/>
          <p:nvPr/>
        </p:nvPicPr>
        <p:blipFill>
          <a:blip r:embed="rId4">
            <a:alphaModFix/>
          </a:blip>
          <a:stretch>
            <a:fillRect/>
          </a:stretch>
        </p:blipFill>
        <p:spPr>
          <a:xfrm>
            <a:off x="974550" y="2323800"/>
            <a:ext cx="3829050" cy="2305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171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Audiogram</a:t>
            </a:r>
            <a:endParaRPr/>
          </a:p>
        </p:txBody>
      </p:sp>
      <p:sp>
        <p:nvSpPr>
          <p:cNvPr id="102" name="Google Shape;102;p20"/>
          <p:cNvSpPr txBox="1">
            <a:spLocks noGrp="1"/>
          </p:cNvSpPr>
          <p:nvPr>
            <p:ph type="body" idx="1"/>
          </p:nvPr>
        </p:nvSpPr>
        <p:spPr>
          <a:xfrm>
            <a:off x="311700" y="744250"/>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 sz="1400" b="1">
                <a:solidFill>
                  <a:schemeClr val="dk1"/>
                </a:solidFill>
                <a:latin typeface="Times New Roman"/>
                <a:ea typeface="Times New Roman"/>
                <a:cs typeface="Times New Roman"/>
                <a:sym typeface="Times New Roman"/>
              </a:rPr>
              <a:t>Working of an Audiogram: Step-by-Step Process</a:t>
            </a:r>
            <a:endParaRPr sz="1400" b="1">
              <a:solidFill>
                <a:schemeClr val="dk1"/>
              </a:solidFill>
              <a:latin typeface="Times New Roman"/>
              <a:ea typeface="Times New Roman"/>
              <a:cs typeface="Times New Roman"/>
              <a:sym typeface="Times New Roman"/>
            </a:endParaRPr>
          </a:p>
          <a:p>
            <a:pPr marL="457200" lvl="0" indent="-317500" algn="l" rtl="0">
              <a:spcBef>
                <a:spcPts val="1200"/>
              </a:spcBef>
              <a:spcAft>
                <a:spcPts val="0"/>
              </a:spcAft>
              <a:buClr>
                <a:schemeClr val="dk1"/>
              </a:buClr>
              <a:buSzPts val="1400"/>
              <a:buAutoNum type="arabicPeriod"/>
            </a:pPr>
            <a:r>
              <a:rPr lang="en" sz="1400" b="1">
                <a:solidFill>
                  <a:schemeClr val="dk1"/>
                </a:solidFill>
                <a:latin typeface="Times New Roman"/>
                <a:ea typeface="Times New Roman"/>
                <a:cs typeface="Times New Roman"/>
                <a:sym typeface="Times New Roman"/>
              </a:rPr>
              <a:t>Test Setup</a:t>
            </a:r>
            <a:r>
              <a:rPr lang="en"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Char char="○"/>
            </a:pPr>
            <a:r>
              <a:rPr lang="en">
                <a:solidFill>
                  <a:schemeClr val="dk1"/>
                </a:solidFill>
                <a:latin typeface="Times New Roman"/>
                <a:ea typeface="Times New Roman"/>
                <a:cs typeface="Times New Roman"/>
                <a:sym typeface="Times New Roman"/>
              </a:rPr>
              <a:t>The patient is seated in a </a:t>
            </a:r>
            <a:r>
              <a:rPr lang="en" b="1">
                <a:solidFill>
                  <a:schemeClr val="dk1"/>
                </a:solidFill>
                <a:latin typeface="Times New Roman"/>
                <a:ea typeface="Times New Roman"/>
                <a:cs typeface="Times New Roman"/>
                <a:sym typeface="Times New Roman"/>
              </a:rPr>
              <a:t>soundproof booth</a:t>
            </a:r>
            <a:r>
              <a:rPr lang="en">
                <a:solidFill>
                  <a:schemeClr val="dk1"/>
                </a:solidFill>
                <a:latin typeface="Times New Roman"/>
                <a:ea typeface="Times New Roman"/>
                <a:cs typeface="Times New Roman"/>
                <a:sym typeface="Times New Roman"/>
              </a:rPr>
              <a:t> to minimize environmental noise.</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Char char="○"/>
            </a:pPr>
            <a:r>
              <a:rPr lang="en">
                <a:solidFill>
                  <a:schemeClr val="dk1"/>
                </a:solidFill>
                <a:latin typeface="Times New Roman"/>
                <a:ea typeface="Times New Roman"/>
                <a:cs typeface="Times New Roman"/>
                <a:sym typeface="Times New Roman"/>
              </a:rPr>
              <a:t>They are fitted with </a:t>
            </a:r>
            <a:r>
              <a:rPr lang="en" b="1">
                <a:solidFill>
                  <a:schemeClr val="dk1"/>
                </a:solidFill>
                <a:latin typeface="Times New Roman"/>
                <a:ea typeface="Times New Roman"/>
                <a:cs typeface="Times New Roman"/>
                <a:sym typeface="Times New Roman"/>
              </a:rPr>
              <a:t>headphones</a:t>
            </a:r>
            <a:r>
              <a:rPr lang="en">
                <a:solidFill>
                  <a:schemeClr val="dk1"/>
                </a:solidFill>
                <a:latin typeface="Times New Roman"/>
                <a:ea typeface="Times New Roman"/>
                <a:cs typeface="Times New Roman"/>
                <a:sym typeface="Times New Roman"/>
              </a:rPr>
              <a:t> or </a:t>
            </a:r>
            <a:r>
              <a:rPr lang="en" b="1">
                <a:solidFill>
                  <a:schemeClr val="dk1"/>
                </a:solidFill>
                <a:latin typeface="Times New Roman"/>
                <a:ea typeface="Times New Roman"/>
                <a:cs typeface="Times New Roman"/>
                <a:sym typeface="Times New Roman"/>
              </a:rPr>
              <a:t>insert earphones</a:t>
            </a:r>
            <a:r>
              <a:rPr lang="en">
                <a:solidFill>
                  <a:schemeClr val="dk1"/>
                </a:solidFill>
                <a:latin typeface="Times New Roman"/>
                <a:ea typeface="Times New Roman"/>
                <a:cs typeface="Times New Roman"/>
                <a:sym typeface="Times New Roman"/>
              </a:rPr>
              <a:t> for air conduction testing, and a </a:t>
            </a:r>
            <a:r>
              <a:rPr lang="en" b="1">
                <a:solidFill>
                  <a:schemeClr val="dk1"/>
                </a:solidFill>
                <a:latin typeface="Times New Roman"/>
                <a:ea typeface="Times New Roman"/>
                <a:cs typeface="Times New Roman"/>
                <a:sym typeface="Times New Roman"/>
              </a:rPr>
              <a:t>bone conductor</a:t>
            </a:r>
            <a:r>
              <a:rPr lang="en">
                <a:solidFill>
                  <a:schemeClr val="dk1"/>
                </a:solidFill>
                <a:latin typeface="Times New Roman"/>
                <a:ea typeface="Times New Roman"/>
                <a:cs typeface="Times New Roman"/>
                <a:sym typeface="Times New Roman"/>
              </a:rPr>
              <a:t> for bone conduction testing (placed on the mastoid bone behind the ear).</a:t>
            </a:r>
            <a:endParaRPr>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sz="1400">
              <a:latin typeface="Times New Roman"/>
              <a:ea typeface="Times New Roman"/>
              <a:cs typeface="Times New Roman"/>
              <a:sym typeface="Times New Roman"/>
            </a:endParaRPr>
          </a:p>
        </p:txBody>
      </p:sp>
      <p:pic>
        <p:nvPicPr>
          <p:cNvPr id="103" name="Google Shape;103;p20"/>
          <p:cNvPicPr preferRelativeResize="0"/>
          <p:nvPr/>
        </p:nvPicPr>
        <p:blipFill>
          <a:blip r:embed="rId3">
            <a:alphaModFix/>
          </a:blip>
          <a:stretch>
            <a:fillRect/>
          </a:stretch>
        </p:blipFill>
        <p:spPr>
          <a:xfrm>
            <a:off x="5596950" y="2378625"/>
            <a:ext cx="2829450" cy="2251550"/>
          </a:xfrm>
          <a:prstGeom prst="rect">
            <a:avLst/>
          </a:prstGeom>
          <a:noFill/>
          <a:ln>
            <a:noFill/>
          </a:ln>
        </p:spPr>
      </p:pic>
      <p:pic>
        <p:nvPicPr>
          <p:cNvPr id="104" name="Google Shape;104;p20"/>
          <p:cNvPicPr preferRelativeResize="0"/>
          <p:nvPr/>
        </p:nvPicPr>
        <p:blipFill>
          <a:blip r:embed="rId4">
            <a:alphaModFix/>
          </a:blip>
          <a:stretch>
            <a:fillRect/>
          </a:stretch>
        </p:blipFill>
        <p:spPr>
          <a:xfrm>
            <a:off x="1347524" y="2479675"/>
            <a:ext cx="3499402" cy="232722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TotalTime>
  <Words>2201</Words>
  <Application>Microsoft Office PowerPoint</Application>
  <PresentationFormat>On-screen Show (16:9)</PresentationFormat>
  <Paragraphs>134</Paragraphs>
  <Slides>23</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Times New Roman</vt:lpstr>
      <vt:lpstr>Simple Light</vt:lpstr>
      <vt:lpstr>UNIT-I ASSISTIVE TECHNOLOGY FOR COMMUNICATION</vt:lpstr>
      <vt:lpstr>Human ear anatomy and physiology</vt:lpstr>
      <vt:lpstr>Human ear anatomy and physiology</vt:lpstr>
      <vt:lpstr>Human ear anatomy and physiology</vt:lpstr>
      <vt:lpstr>PowerPoint Presentation</vt:lpstr>
      <vt:lpstr>Normal Hearing frequencies and degree of hearing loss</vt:lpstr>
      <vt:lpstr>Hearing loss vs. Deafness </vt:lpstr>
      <vt:lpstr>Audiogram</vt:lpstr>
      <vt:lpstr>Audiogram</vt:lpstr>
      <vt:lpstr>Audiogram</vt:lpstr>
      <vt:lpstr>Audiogram</vt:lpstr>
      <vt:lpstr>Audiogram</vt:lpstr>
      <vt:lpstr>Audiogram </vt:lpstr>
      <vt:lpstr>Audiogram</vt:lpstr>
      <vt:lpstr>Audiogram</vt:lpstr>
      <vt:lpstr>PowerPoint Presentation</vt:lpstr>
      <vt:lpstr>Masking Technique in Audiometry</vt:lpstr>
      <vt:lpstr>PowerPoint Presentation</vt:lpstr>
      <vt:lpstr>Why Masking is Needed</vt:lpstr>
      <vt:lpstr>Principles of Masking</vt:lpstr>
      <vt:lpstr>Masking Procedure</vt:lpstr>
      <vt:lpstr>Types of Noise Used for Masking</vt:lpstr>
      <vt:lpstr>Challenges in Masking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UNIT-III HEARING AID</dc:title>
  <dc:creator>Sudhanthira Gandhi</dc:creator>
  <cp:lastModifiedBy>Sudhanthira Gandhi</cp:lastModifiedBy>
  <cp:revision>10</cp:revision>
  <dcterms:modified xsi:type="dcterms:W3CDTF">2025-02-03T17:33:26Z</dcterms:modified>
</cp:coreProperties>
</file>